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12" r:id="rId3"/>
    <p:sldId id="313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  <p:sldId id="307" r:id="rId30"/>
    <p:sldId id="308" r:id="rId31"/>
    <p:sldId id="309" r:id="rId32"/>
    <p:sldId id="310" r:id="rId33"/>
    <p:sldId id="311" r:id="rId34"/>
    <p:sldId id="314" r:id="rId35"/>
    <p:sldId id="315" r:id="rId36"/>
    <p:sldId id="316" r:id="rId37"/>
    <p:sldId id="317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23F4A1-865D-47CD-A94D-F6647DFC32FF}" v="8" dt="2023-02-22T16:09:43.1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676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7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Vidhani" userId="a567152c7f1e2eea" providerId="LiveId" clId="{DE9C24EF-A77F-4C3A-91A9-D3BF22A8AB91}"/>
    <pc:docChg chg="custSel delSld modSld">
      <pc:chgData name="Monika Vidhani" userId="a567152c7f1e2eea" providerId="LiveId" clId="{DE9C24EF-A77F-4C3A-91A9-D3BF22A8AB91}" dt="2022-08-07T12:56:11.765" v="69" actId="47"/>
      <pc:docMkLst>
        <pc:docMk/>
      </pc:docMkLst>
      <pc:sldChg chg="modSp mod">
        <pc:chgData name="Monika Vidhani" userId="a567152c7f1e2eea" providerId="LiveId" clId="{DE9C24EF-A77F-4C3A-91A9-D3BF22A8AB91}" dt="2022-08-07T08:21:55.971" v="68" actId="20577"/>
        <pc:sldMkLst>
          <pc:docMk/>
          <pc:sldMk cId="1307440379" sldId="257"/>
        </pc:sldMkLst>
        <pc:spChg chg="mod">
          <ac:chgData name="Monika Vidhani" userId="a567152c7f1e2eea" providerId="LiveId" clId="{DE9C24EF-A77F-4C3A-91A9-D3BF22A8AB91}" dt="2022-08-07T08:21:40.484" v="30" actId="14100"/>
          <ac:spMkLst>
            <pc:docMk/>
            <pc:sldMk cId="1307440379" sldId="257"/>
            <ac:spMk id="4" creationId="{00000000-0000-0000-0000-000000000000}"/>
          </ac:spMkLst>
        </pc:spChg>
        <pc:spChg chg="mod">
          <ac:chgData name="Monika Vidhani" userId="a567152c7f1e2eea" providerId="LiveId" clId="{DE9C24EF-A77F-4C3A-91A9-D3BF22A8AB91}" dt="2022-08-07T08:21:55.971" v="68" actId="20577"/>
          <ac:spMkLst>
            <pc:docMk/>
            <pc:sldMk cId="1307440379" sldId="257"/>
            <ac:spMk id="6" creationId="{00000000-0000-0000-0000-000000000000}"/>
          </ac:spMkLst>
        </pc:spChg>
      </pc:sldChg>
      <pc:sldChg chg="del">
        <pc:chgData name="Monika Vidhani" userId="a567152c7f1e2eea" providerId="LiveId" clId="{DE9C24EF-A77F-4C3A-91A9-D3BF22A8AB91}" dt="2022-08-07T12:56:11.765" v="69" actId="47"/>
        <pc:sldMkLst>
          <pc:docMk/>
          <pc:sldMk cId="3994717819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860-29A0-4B51-9B73-7761756A4FF7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322F-ECE6-4837-86A3-6FC28ECAC7E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1322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860-29A0-4B51-9B73-7761756A4FF7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322F-ECE6-4837-86A3-6FC28ECAC7E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71977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860-29A0-4B51-9B73-7761756A4FF7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322F-ECE6-4837-86A3-6FC28ECAC7E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32379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261600" cy="609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447800"/>
            <a:ext cx="452120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8800" y="1447800"/>
            <a:ext cx="452120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93350480"/>
      </p:ext>
    </p:extLst>
  </p:cSld>
  <p:clrMapOvr>
    <a:masterClrMapping/>
  </p:clrMapOvr>
  <p:transition spd="med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ADD3D-8980-4081-8521-82C142094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882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BA93B-FE4B-4AD8-94DC-AB94B8690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565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860-29A0-4B51-9B73-7761756A4FF7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322F-ECE6-4837-86A3-6FC28ECAC7E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611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860-29A0-4B51-9B73-7761756A4FF7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322F-ECE6-4837-86A3-6FC28ECAC7E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5624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860-29A0-4B51-9B73-7761756A4FF7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322F-ECE6-4837-86A3-6FC28ECAC7E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6950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860-29A0-4B51-9B73-7761756A4FF7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322F-ECE6-4837-86A3-6FC28ECAC7E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3864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860-29A0-4B51-9B73-7761756A4FF7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322F-ECE6-4837-86A3-6FC28ECAC7E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5660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860-29A0-4B51-9B73-7761756A4FF7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322F-ECE6-4837-86A3-6FC28ECAC7E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9102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860-29A0-4B51-9B73-7761756A4FF7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322F-ECE6-4837-86A3-6FC28ECAC7E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0187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F2860-29A0-4B51-9B73-7761756A4FF7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322F-ECE6-4837-86A3-6FC28ECAC7E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231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F2860-29A0-4B51-9B73-7761756A4FF7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322F-ECE6-4837-86A3-6FC28ECAC7E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52285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142" y="2467428"/>
            <a:ext cx="9847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TITLE OF THE TOPIC – DIAGNOSIS OF DENTAL CARIES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3200" y="5715000"/>
            <a:ext cx="11393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OF CONSERVATIVE DENTISTRY AND ENDODONTICS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0" y="-14515"/>
            <a:ext cx="1857828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36141" y="501651"/>
            <a:ext cx="7816215" cy="3057247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55600" marR="5080" indent="-342900">
              <a:lnSpc>
                <a:spcPct val="79900"/>
              </a:lnSpc>
              <a:spcBef>
                <a:spcPts val="800"/>
              </a:spcBef>
              <a:buClr>
                <a:srgbClr val="00007C"/>
              </a:buClr>
              <a:buSzPct val="74137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proximal surfaces are particularly  susceptible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 due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extra shelter  provided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resident plaque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owing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proximal contact area immediately occlusal to  plaque.</a:t>
            </a:r>
          </a:p>
          <a:p>
            <a:pPr>
              <a:spcBef>
                <a:spcPts val="30"/>
              </a:spcBef>
              <a:buClr>
                <a:srgbClr val="00007C"/>
              </a:buClr>
              <a:buFont typeface="Symbol"/>
              <a:buChar char=""/>
            </a:pP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484505" indent="-342900">
              <a:lnSpc>
                <a:spcPct val="79900"/>
              </a:lnSpc>
              <a:buClr>
                <a:srgbClr val="00007C"/>
              </a:buClr>
              <a:buSzPct val="74137"/>
              <a:buFont typeface="Symbol"/>
              <a:buChar char=""/>
              <a:tabLst>
                <a:tab pos="354965" algn="l"/>
                <a:tab pos="355600" algn="l"/>
                <a:tab pos="2651760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</a:t>
            </a: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broad area of origin and a  conical, or pointed extension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towards</a:t>
            </a:r>
            <a:r>
              <a:rPr sz="2000" spc="-4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DEJ.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20"/>
              </a:spcBef>
              <a:buClr>
                <a:srgbClr val="00007C"/>
              </a:buClr>
              <a:buFont typeface="Symbol"/>
              <a:buChar char=""/>
            </a:pP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spcBef>
                <a:spcPts val="5"/>
              </a:spcBef>
              <a:buClr>
                <a:srgbClr val="00007C"/>
              </a:buClr>
              <a:buSzPct val="74137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 shape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apex directed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towards DEJ.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"/>
              </a:spcBef>
              <a:buClr>
                <a:srgbClr val="00007C"/>
              </a:buClr>
              <a:buFont typeface="Symbol"/>
              <a:buChar char=""/>
            </a:pP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503555" indent="-342900">
              <a:lnSpc>
                <a:spcPct val="79900"/>
              </a:lnSpc>
              <a:buClr>
                <a:srgbClr val="00007C"/>
              </a:buClr>
              <a:buSzPct val="74137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After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 penetrate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DEJ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softening of  dentin spread rapidly and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pulpally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5350" y="3161029"/>
            <a:ext cx="7608570" cy="28562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94559" y="312420"/>
            <a:ext cx="7599680" cy="28028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0" y="795020"/>
            <a:ext cx="5210810" cy="6959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Linear enamel</a:t>
            </a:r>
            <a:r>
              <a:rPr spc="-9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caries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idx="1"/>
          </p:nvPr>
        </p:nvSpPr>
        <p:spPr>
          <a:xfrm>
            <a:off x="2152650" y="1825625"/>
            <a:ext cx="7886700" cy="2967928"/>
          </a:xfrm>
          <a:prstGeom prst="rect">
            <a:avLst/>
          </a:prstGeom>
        </p:spPr>
        <p:txBody>
          <a:bodyPr vert="horz" wrap="square" lIns="0" tIns="498475" rIns="0" bIns="0" rtlCol="0">
            <a:spAutoFit/>
          </a:bodyPr>
          <a:lstStyle/>
          <a:p>
            <a:pPr marL="372110" marR="5080">
              <a:lnSpc>
                <a:spcPts val="2590"/>
              </a:lnSpc>
              <a:spcBef>
                <a:spcPts val="425"/>
              </a:spcBef>
            </a:pPr>
            <a:r>
              <a:rPr sz="2000" spc="-10" dirty="0">
                <a:latin typeface="Times New Roman" pitchFamily="18" charset="0"/>
                <a:cs typeface="Times New Roman" pitchFamily="18" charset="0"/>
              </a:rPr>
              <a:t>Linear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enamel caries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sz="20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odontoclasia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is seen 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occur in 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region of the </a:t>
            </a:r>
            <a:r>
              <a:rPr sz="20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neonatal line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the maxillary anterior  teeth.</a:t>
            </a:r>
          </a:p>
          <a:p>
            <a:pPr marL="372110" marR="113030">
              <a:lnSpc>
                <a:spcPts val="2590"/>
              </a:lnSpc>
              <a:spcBef>
                <a:spcPts val="600"/>
              </a:spcBef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line,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which represent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metabolic defect such as  hypocalcemia or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trauma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of birth, 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predispose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caries,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leading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gross destruction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labial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surface  of the</a:t>
            </a:r>
            <a:r>
              <a:rPr sz="20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teeth.</a:t>
            </a:r>
          </a:p>
          <a:p>
            <a:pPr marL="372110" marR="79375">
              <a:lnSpc>
                <a:spcPts val="2590"/>
              </a:lnSpc>
              <a:spcBef>
                <a:spcPts val="600"/>
              </a:spcBef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Morphological aspects of this type of caries are atypical  and results in gross destruction of the 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labial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surfaces  incisor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teeth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62481" y="2426521"/>
            <a:ext cx="20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530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dirty="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2481" y="3157220"/>
            <a:ext cx="20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530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dirty="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2481" y="4100830"/>
            <a:ext cx="20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530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dirty="0">
              <a:solidFill>
                <a:prstClr val="black"/>
              </a:solidFill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6931" y="388121"/>
            <a:ext cx="6703695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latin typeface="Times New Roman" pitchFamily="18" charset="0"/>
                <a:cs typeface="Times New Roman" pitchFamily="18" charset="0"/>
              </a:rPr>
              <a:t>ROOT SURFACE</a:t>
            </a:r>
            <a:r>
              <a:rPr sz="40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spc="-5" dirty="0">
                <a:latin typeface="Times New Roman" pitchFamily="18" charset="0"/>
                <a:cs typeface="Times New Roman" pitchFamily="18" charset="0"/>
              </a:rPr>
              <a:t>CARIES</a:t>
            </a:r>
            <a:endParaRPr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21841" y="1106170"/>
            <a:ext cx="17081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spc="440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sz="15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40940" y="1088391"/>
            <a:ext cx="7439025" cy="1175963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0"/>
              </a:spcBef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proximal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root surface,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particularly near the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cervical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line, often  is unaffected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action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hygiene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procedures, such as 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flossing,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because it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have </a:t>
            </a:r>
            <a:r>
              <a:rPr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concave </a:t>
            </a:r>
            <a:r>
              <a:rPr sz="20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anatomic </a:t>
            </a:r>
            <a:r>
              <a:rPr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surface contours  </a:t>
            </a:r>
            <a:r>
              <a:rPr sz="20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(fluting)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occasional roughness at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termination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 enamel.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21841" y="2879090"/>
            <a:ext cx="17081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spc="440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sz="15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40940" y="2860040"/>
            <a:ext cx="7545705" cy="893834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0"/>
              </a:spcBef>
              <a:tabLst>
                <a:tab pos="6050280" algn="l"/>
              </a:tabLst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These conditions, when coupled with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exposure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oral 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environment (as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result of </a:t>
            </a:r>
            <a:r>
              <a:rPr sz="20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gingival</a:t>
            </a:r>
            <a:r>
              <a:rPr sz="2000" spc="9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recession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</a:t>
            </a:r>
            <a:r>
              <a:rPr sz="2000" spc="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favor	the</a:t>
            </a:r>
            <a:r>
              <a:rPr sz="2000" spc="-6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formation  of mature,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caries-producing plaque and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proximal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root-surface  caries.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021841" y="4377690"/>
            <a:ext cx="17081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spc="440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sz="15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40940" y="4358640"/>
            <a:ext cx="61182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Root-surface caries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more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common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older</a:t>
            </a:r>
            <a:r>
              <a:rPr sz="2000" spc="-3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patients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endParaRPr sz="20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21841" y="5053329"/>
            <a:ext cx="17081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500" spc="440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sz="15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40940" y="5001260"/>
            <a:ext cx="5786755" cy="1738937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12700">
              <a:spcBef>
                <a:spcPts val="359"/>
              </a:spcBef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originating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root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alarming</a:t>
            </a:r>
            <a:r>
              <a:rPr sz="2000" spc="-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because</a:t>
            </a:r>
          </a:p>
          <a:p>
            <a:pPr marL="1208405" indent="-281305">
              <a:spcBef>
                <a:spcPts val="259"/>
              </a:spcBef>
              <a:buFontTx/>
              <a:buAutoNum type="arabicPeriod"/>
              <a:tabLst>
                <a:tab pos="1209040" algn="l"/>
                <a:tab pos="3806190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has a</a:t>
            </a:r>
            <a:r>
              <a:rPr sz="2000" spc="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comparatively	rapid</a:t>
            </a:r>
            <a:r>
              <a:rPr sz="2000" spc="-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progression</a:t>
            </a:r>
          </a:p>
          <a:p>
            <a:pPr marL="1208405" indent="-281305">
              <a:spcBef>
                <a:spcPts val="259"/>
              </a:spcBef>
              <a:buFontTx/>
              <a:buAutoNum type="arabicPeriod"/>
              <a:tabLst>
                <a:tab pos="1209040" algn="l"/>
                <a:tab pos="1475105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	is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often</a:t>
            </a:r>
            <a:r>
              <a:rPr sz="2000" spc="-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asymptomatic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08405" indent="-281305">
              <a:spcBef>
                <a:spcPts val="259"/>
              </a:spcBef>
              <a:buFontTx/>
              <a:buAutoNum type="arabicPeriod"/>
              <a:tabLst>
                <a:tab pos="1209040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is closer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</a:t>
            </a:r>
            <a:r>
              <a:rPr sz="2000" spc="-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pulp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6465">
              <a:spcBef>
                <a:spcPts val="259"/>
              </a:spcBef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4, it is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more difficult to</a:t>
            </a:r>
            <a:r>
              <a:rPr sz="2000" spc="-4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restore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5629" y="377191"/>
            <a:ext cx="8143240" cy="38343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44830" indent="-342900"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5600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root surface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refer the </a:t>
            </a: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enamel</a:t>
            </a:r>
            <a:r>
              <a:rPr sz="2000" spc="-6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 readily allows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plaque formation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the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absence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good oral</a:t>
            </a:r>
            <a:r>
              <a:rPr sz="2000" spc="-2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hygiene.</a:t>
            </a:r>
            <a:endParaRPr lang="en-US" sz="2000" spc="-5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544830" indent="-342900"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5600" algn="l"/>
              </a:tabLst>
            </a:pPr>
            <a:endParaRPr lang="en-US" sz="2000" spc="-5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544830" indent="-342900"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5600" algn="l"/>
              </a:tabLst>
            </a:pP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 algn="just"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5600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cementum covering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root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surface is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extremely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thin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provides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little</a:t>
            </a:r>
            <a:r>
              <a:rPr sz="2000" spc="-9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resistance 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caries attack.</a:t>
            </a:r>
            <a:endParaRPr lang="en-US" sz="2000" spc="-5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 algn="just"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5600" algn="l"/>
              </a:tabLst>
            </a:pPr>
            <a:endParaRPr lang="en-US" sz="2000" spc="-5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 algn="just">
              <a:spcBef>
                <a:spcPts val="79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5600" algn="l"/>
              </a:tabLst>
            </a:pP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202565" indent="-342900"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5600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Root caries lesions have less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well-defined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margins, tend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 U-shaped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cross  sections, and progress more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rapidly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the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lack of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protection from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 </a:t>
            </a: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enamel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covering.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1690371"/>
            <a:ext cx="5251450" cy="40563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3339" y="361950"/>
            <a:ext cx="4186554" cy="13665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5080" indent="31115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2.BASED </a:t>
            </a:r>
            <a:r>
              <a:rPr spc="-10" dirty="0">
                <a:latin typeface="Arial"/>
                <a:cs typeface="Arial"/>
              </a:rPr>
              <a:t>ON  </a:t>
            </a:r>
            <a:r>
              <a:rPr dirty="0">
                <a:latin typeface="Arial"/>
                <a:cs typeface="Arial"/>
              </a:rPr>
              <a:t>P</a:t>
            </a:r>
            <a:r>
              <a:rPr spc="-5" dirty="0">
                <a:latin typeface="Arial"/>
                <a:cs typeface="Arial"/>
              </a:rPr>
              <a:t>ROGR</a:t>
            </a:r>
            <a:r>
              <a:rPr dirty="0">
                <a:latin typeface="Arial"/>
                <a:cs typeface="Arial"/>
              </a:rPr>
              <a:t>ESS</a:t>
            </a:r>
            <a:r>
              <a:rPr spc="-5" dirty="0">
                <a:latin typeface="Arial"/>
                <a:cs typeface="Arial"/>
              </a:rPr>
              <a:t>I</a:t>
            </a:r>
            <a:r>
              <a:rPr spc="5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</a:t>
            </a:r>
            <a:endParaRPr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895340" y="1742439"/>
            <a:ext cx="228600" cy="957580"/>
          </a:xfrm>
          <a:custGeom>
            <a:avLst/>
            <a:gdLst/>
            <a:ahLst/>
            <a:cxnLst/>
            <a:rect l="l" t="t" r="r" b="b"/>
            <a:pathLst>
              <a:path w="228600" h="957580">
                <a:moveTo>
                  <a:pt x="228600" y="718820"/>
                </a:moveTo>
                <a:lnTo>
                  <a:pt x="0" y="718820"/>
                </a:lnTo>
                <a:lnTo>
                  <a:pt x="114300" y="957580"/>
                </a:lnTo>
                <a:lnTo>
                  <a:pt x="228600" y="718820"/>
                </a:lnTo>
                <a:close/>
              </a:path>
              <a:path w="228600" h="957580">
                <a:moveTo>
                  <a:pt x="171450" y="0"/>
                </a:moveTo>
                <a:lnTo>
                  <a:pt x="57150" y="0"/>
                </a:lnTo>
                <a:lnTo>
                  <a:pt x="57150" y="718820"/>
                </a:lnTo>
                <a:lnTo>
                  <a:pt x="171450" y="718820"/>
                </a:lnTo>
                <a:lnTo>
                  <a:pt x="171450" y="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95340" y="1742439"/>
            <a:ext cx="228600" cy="957580"/>
          </a:xfrm>
          <a:custGeom>
            <a:avLst/>
            <a:gdLst/>
            <a:ahLst/>
            <a:cxnLst/>
            <a:rect l="l" t="t" r="r" b="b"/>
            <a:pathLst>
              <a:path w="228600" h="957580">
                <a:moveTo>
                  <a:pt x="57150" y="0"/>
                </a:moveTo>
                <a:lnTo>
                  <a:pt x="57150" y="718820"/>
                </a:lnTo>
                <a:lnTo>
                  <a:pt x="0" y="718820"/>
                </a:lnTo>
                <a:lnTo>
                  <a:pt x="114300" y="957580"/>
                </a:lnTo>
                <a:lnTo>
                  <a:pt x="228600" y="718820"/>
                </a:lnTo>
                <a:lnTo>
                  <a:pt x="171450" y="718820"/>
                </a:lnTo>
                <a:lnTo>
                  <a:pt x="171450" y="0"/>
                </a:lnTo>
                <a:lnTo>
                  <a:pt x="5715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895340" y="174243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10460" y="2752089"/>
            <a:ext cx="1027430" cy="262890"/>
          </a:xfrm>
          <a:custGeom>
            <a:avLst/>
            <a:gdLst/>
            <a:ahLst/>
            <a:cxnLst/>
            <a:rect l="l" t="t" r="r" b="b"/>
            <a:pathLst>
              <a:path w="1027430" h="262889">
                <a:moveTo>
                  <a:pt x="0" y="262889"/>
                </a:moveTo>
                <a:lnTo>
                  <a:pt x="1027429" y="262889"/>
                </a:lnTo>
                <a:lnTo>
                  <a:pt x="1027429" y="0"/>
                </a:lnTo>
                <a:lnTo>
                  <a:pt x="0" y="0"/>
                </a:lnTo>
                <a:lnTo>
                  <a:pt x="0" y="262889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10460" y="2642870"/>
            <a:ext cx="3514090" cy="109220"/>
          </a:xfrm>
          <a:custGeom>
            <a:avLst/>
            <a:gdLst/>
            <a:ahLst/>
            <a:cxnLst/>
            <a:rect l="l" t="t" r="r" b="b"/>
            <a:pathLst>
              <a:path w="3514090" h="109219">
                <a:moveTo>
                  <a:pt x="0" y="109220"/>
                </a:moveTo>
                <a:lnTo>
                  <a:pt x="3514090" y="109220"/>
                </a:lnTo>
                <a:lnTo>
                  <a:pt x="3514090" y="0"/>
                </a:lnTo>
                <a:lnTo>
                  <a:pt x="0" y="0"/>
                </a:lnTo>
                <a:lnTo>
                  <a:pt x="0" y="10922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23389" y="2642870"/>
            <a:ext cx="4201160" cy="372110"/>
          </a:xfrm>
          <a:custGeom>
            <a:avLst/>
            <a:gdLst/>
            <a:ahLst/>
            <a:cxnLst/>
            <a:rect l="l" t="t" r="r" b="b"/>
            <a:pathLst>
              <a:path w="4201160" h="372110">
                <a:moveTo>
                  <a:pt x="1200150" y="372109"/>
                </a:moveTo>
                <a:lnTo>
                  <a:pt x="2401570" y="372109"/>
                </a:lnTo>
                <a:lnTo>
                  <a:pt x="1714500" y="372109"/>
                </a:lnTo>
                <a:lnTo>
                  <a:pt x="1714500" y="109219"/>
                </a:lnTo>
                <a:lnTo>
                  <a:pt x="4201160" y="109219"/>
                </a:lnTo>
                <a:lnTo>
                  <a:pt x="4201160" y="0"/>
                </a:lnTo>
                <a:lnTo>
                  <a:pt x="687069" y="0"/>
                </a:lnTo>
                <a:lnTo>
                  <a:pt x="687069" y="372109"/>
                </a:lnTo>
                <a:lnTo>
                  <a:pt x="0" y="372109"/>
                </a:lnTo>
                <a:lnTo>
                  <a:pt x="1200150" y="37210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924550" y="30149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23389" y="26428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487409" y="2795270"/>
            <a:ext cx="1270000" cy="290830"/>
          </a:xfrm>
          <a:custGeom>
            <a:avLst/>
            <a:gdLst/>
            <a:ahLst/>
            <a:cxnLst/>
            <a:rect l="l" t="t" r="r" b="b"/>
            <a:pathLst>
              <a:path w="1270000" h="290830">
                <a:moveTo>
                  <a:pt x="0" y="290830"/>
                </a:moveTo>
                <a:lnTo>
                  <a:pt x="1270000" y="290830"/>
                </a:lnTo>
                <a:lnTo>
                  <a:pt x="1270000" y="0"/>
                </a:lnTo>
                <a:lnTo>
                  <a:pt x="0" y="0"/>
                </a:lnTo>
                <a:lnTo>
                  <a:pt x="0" y="29083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080759" y="2642870"/>
            <a:ext cx="3676650" cy="152400"/>
          </a:xfrm>
          <a:custGeom>
            <a:avLst/>
            <a:gdLst/>
            <a:ahLst/>
            <a:cxnLst/>
            <a:rect l="l" t="t" r="r" b="b"/>
            <a:pathLst>
              <a:path w="3676650" h="152400">
                <a:moveTo>
                  <a:pt x="0" y="152400"/>
                </a:moveTo>
                <a:lnTo>
                  <a:pt x="3676649" y="152400"/>
                </a:lnTo>
                <a:lnTo>
                  <a:pt x="3676649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080759" y="2642870"/>
            <a:ext cx="4258310" cy="443230"/>
          </a:xfrm>
          <a:custGeom>
            <a:avLst/>
            <a:gdLst/>
            <a:ahLst/>
            <a:cxnLst/>
            <a:rect l="l" t="t" r="r" b="b"/>
            <a:pathLst>
              <a:path w="4258309" h="443230">
                <a:moveTo>
                  <a:pt x="3041649" y="443229"/>
                </a:moveTo>
                <a:lnTo>
                  <a:pt x="1824989" y="443229"/>
                </a:lnTo>
                <a:lnTo>
                  <a:pt x="2406649" y="443229"/>
                </a:lnTo>
                <a:lnTo>
                  <a:pt x="2406649" y="152400"/>
                </a:lnTo>
                <a:lnTo>
                  <a:pt x="0" y="152400"/>
                </a:lnTo>
                <a:lnTo>
                  <a:pt x="0" y="0"/>
                </a:lnTo>
                <a:lnTo>
                  <a:pt x="3676649" y="0"/>
                </a:lnTo>
                <a:lnTo>
                  <a:pt x="3676649" y="443229"/>
                </a:lnTo>
                <a:lnTo>
                  <a:pt x="4258310" y="443229"/>
                </a:lnTo>
                <a:lnTo>
                  <a:pt x="3041649" y="44322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80759" y="3086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339069" y="26428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852159" y="2642871"/>
            <a:ext cx="314960" cy="2015489"/>
          </a:xfrm>
          <a:custGeom>
            <a:avLst/>
            <a:gdLst/>
            <a:ahLst/>
            <a:cxnLst/>
            <a:rect l="l" t="t" r="r" b="b"/>
            <a:pathLst>
              <a:path w="314960" h="2015489">
                <a:moveTo>
                  <a:pt x="314960" y="1511299"/>
                </a:moveTo>
                <a:lnTo>
                  <a:pt x="0" y="1511299"/>
                </a:lnTo>
                <a:lnTo>
                  <a:pt x="157479" y="2015489"/>
                </a:lnTo>
                <a:lnTo>
                  <a:pt x="314960" y="1511299"/>
                </a:lnTo>
                <a:close/>
              </a:path>
              <a:path w="314960" h="2015489">
                <a:moveTo>
                  <a:pt x="236219" y="0"/>
                </a:moveTo>
                <a:lnTo>
                  <a:pt x="78739" y="0"/>
                </a:lnTo>
                <a:lnTo>
                  <a:pt x="78739" y="1511299"/>
                </a:lnTo>
                <a:lnTo>
                  <a:pt x="236219" y="1511299"/>
                </a:lnTo>
                <a:lnTo>
                  <a:pt x="236219" y="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852159" y="2642871"/>
            <a:ext cx="314960" cy="2015489"/>
          </a:xfrm>
          <a:custGeom>
            <a:avLst/>
            <a:gdLst/>
            <a:ahLst/>
            <a:cxnLst/>
            <a:rect l="l" t="t" r="r" b="b"/>
            <a:pathLst>
              <a:path w="314960" h="2015489">
                <a:moveTo>
                  <a:pt x="78739" y="0"/>
                </a:moveTo>
                <a:lnTo>
                  <a:pt x="78739" y="1511299"/>
                </a:lnTo>
                <a:lnTo>
                  <a:pt x="0" y="1511299"/>
                </a:lnTo>
                <a:lnTo>
                  <a:pt x="157479" y="2015489"/>
                </a:lnTo>
                <a:lnTo>
                  <a:pt x="314960" y="1511299"/>
                </a:lnTo>
                <a:lnTo>
                  <a:pt x="236219" y="1511299"/>
                </a:lnTo>
                <a:lnTo>
                  <a:pt x="236219" y="0"/>
                </a:lnTo>
                <a:lnTo>
                  <a:pt x="78739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852159" y="26428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167120" y="465835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09470" y="3133090"/>
            <a:ext cx="19030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ACUTE</a:t>
            </a:r>
            <a:r>
              <a:rPr sz="20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CARIES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81601" y="4726940"/>
            <a:ext cx="22307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CHRONIC</a:t>
            </a:r>
            <a:r>
              <a:rPr sz="2000" spc="-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CARIES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755890" y="3255009"/>
            <a:ext cx="24257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ARRESTED</a:t>
            </a:r>
            <a:r>
              <a:rPr sz="2000" spc="-5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CARIES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6052" y="812053"/>
            <a:ext cx="3773170" cy="6350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latin typeface="Times New Roman" pitchFamily="18" charset="0"/>
                <a:cs typeface="Times New Roman" pitchFamily="18" charset="0"/>
              </a:rPr>
              <a:t>ACUTE</a:t>
            </a:r>
            <a:r>
              <a:rPr sz="40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spc="-10" dirty="0">
                <a:latin typeface="Times New Roman" pitchFamily="18" charset="0"/>
                <a:cs typeface="Times New Roman" pitchFamily="18" charset="0"/>
              </a:rPr>
              <a:t>CARIES</a:t>
            </a:r>
            <a:endParaRPr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9940" y="1973580"/>
            <a:ext cx="8014334" cy="2763577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355600" marR="665480" indent="-342900">
              <a:lnSpc>
                <a:spcPts val="2810"/>
              </a:lnSpc>
              <a:spcBef>
                <a:spcPts val="45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Acute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 is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rapid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process involving a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large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number </a:t>
            </a: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sz="2000" spc="-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teeth.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267335" indent="-342900">
              <a:lnSpc>
                <a:spcPct val="89900"/>
              </a:lnSpc>
              <a:spcBef>
                <a:spcPts val="61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These lesions are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lighter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colored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than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other 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types, being light brown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grey, and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caseous  consistency </a:t>
            </a: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makes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excavation</a:t>
            </a:r>
            <a:r>
              <a:rPr sz="2000" spc="-2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difficult.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1120140" indent="-342900">
              <a:lnSpc>
                <a:spcPts val="2810"/>
              </a:lnSpc>
              <a:spcBef>
                <a:spcPts val="68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Pulp exposures </a:t>
            </a:r>
            <a:r>
              <a:rPr sz="2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000" spc="-5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sensitive teeth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often  observed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patients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acute</a:t>
            </a:r>
            <a:r>
              <a:rPr sz="2000" spc="2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89900"/>
              </a:lnSpc>
              <a:spcBef>
                <a:spcPts val="61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has been suggested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that saliva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does not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easily  penetrate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small opening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carious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lesion, so 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there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000" spc="-5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little opportunity </a:t>
            </a:r>
            <a:r>
              <a:rPr sz="2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000" spc="-5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buffering </a:t>
            </a:r>
            <a:r>
              <a:rPr sz="2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or  </a:t>
            </a:r>
            <a:r>
              <a:rPr sz="2000" spc="-5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neutralizaton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8330" y="795020"/>
            <a:ext cx="4869180" cy="6959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CHRONIC</a:t>
            </a:r>
            <a:r>
              <a:rPr spc="-7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CARIES</a:t>
            </a:r>
            <a:endParaRPr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2152650" y="1825626"/>
            <a:ext cx="7886700" cy="3367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43535" indent="-342900">
              <a:lnSpc>
                <a:spcPct val="100000"/>
              </a:lnSpc>
              <a:spcBef>
                <a:spcPts val="100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 pitchFamily="18" charset="0"/>
                <a:cs typeface="Times New Roman" pitchFamily="18" charset="0"/>
              </a:rPr>
              <a:t>These lesions are usually of </a:t>
            </a:r>
            <a:r>
              <a:rPr sz="2200" spc="-5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long-standing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involvement,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affect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fewer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number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teeth, and are  smaller than acute caries.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355600" marR="424815" indent="-342900">
              <a:lnSpc>
                <a:spcPct val="100000"/>
              </a:lnSpc>
              <a:spcBef>
                <a:spcPts val="620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Pain is </a:t>
            </a:r>
            <a:r>
              <a:rPr sz="22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not a common </a:t>
            </a:r>
            <a:r>
              <a:rPr sz="2200" spc="-5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feature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because of protection  afforded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the pulp by secondary</a:t>
            </a:r>
            <a:r>
              <a:rPr sz="22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dentin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620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 pitchFamily="18" charset="0"/>
                <a:cs typeface="Times New Roman" pitchFamily="18" charset="0"/>
              </a:rPr>
              <a:t>The decalcified dentin is dark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brown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2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leathery.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100000"/>
              </a:lnSpc>
              <a:spcBef>
                <a:spcPts val="620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 pitchFamily="18" charset="0"/>
                <a:cs typeface="Times New Roman" pitchFamily="18" charset="0"/>
              </a:rPr>
              <a:t>Pulp prognosis is hopeful in that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deepest of lesions 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requires only prophylactic capping and  protective bases.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355600" marR="744855" indent="-342900">
              <a:lnSpc>
                <a:spcPct val="100000"/>
              </a:lnSpc>
              <a:spcBef>
                <a:spcPts val="630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 pitchFamily="18" charset="0"/>
                <a:cs typeface="Times New Roman" pitchFamily="18" charset="0"/>
              </a:rPr>
              <a:t>The lesions range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depth and include those that  </a:t>
            </a:r>
            <a:r>
              <a:rPr sz="2200" spc="-10" dirty="0">
                <a:latin typeface="Times New Roman" pitchFamily="18" charset="0"/>
                <a:cs typeface="Times New Roman" pitchFamily="18" charset="0"/>
              </a:rPr>
              <a:t>have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just penetrated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200" spc="-5" dirty="0">
                <a:latin typeface="Times New Roman" pitchFamily="18" charset="0"/>
                <a:cs typeface="Times New Roman" pitchFamily="18" charset="0"/>
              </a:rPr>
              <a:t>enamel.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09239" y="290331"/>
            <a:ext cx="6704330" cy="62837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latin typeface="Times New Roman" pitchFamily="18" charset="0"/>
                <a:cs typeface="Times New Roman" pitchFamily="18" charset="0"/>
              </a:rPr>
              <a:t>ARRESTED</a:t>
            </a:r>
            <a:r>
              <a:rPr sz="40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dirty="0">
                <a:latin typeface="Times New Roman" pitchFamily="18" charset="0"/>
                <a:cs typeface="Times New Roman" pitchFamily="18" charset="0"/>
              </a:rPr>
              <a:t>CARIES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36141" y="1426210"/>
            <a:ext cx="7624445" cy="3260573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5080" indent="-342900">
              <a:lnSpc>
                <a:spcPts val="2690"/>
              </a:lnSpc>
              <a:spcBef>
                <a:spcPts val="74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Caries which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becomes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stationary or static and  does </a:t>
            </a:r>
            <a:r>
              <a:rPr sz="2000" dirty="0">
                <a:solidFill>
                  <a:srgbClr val="FF3300"/>
                </a:solidFill>
                <a:latin typeface="Arial"/>
                <a:cs typeface="Arial"/>
              </a:rPr>
              <a:t>no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show any tendency for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further  progression</a:t>
            </a:r>
            <a:endParaRPr sz="20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indent="-342900">
              <a:spcBef>
                <a:spcPts val="4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Both deciduous and permanent</a:t>
            </a:r>
            <a:r>
              <a:rPr sz="20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affected</a:t>
            </a:r>
            <a:endParaRPr sz="20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355600" marR="772160" indent="-342900">
              <a:lnSpc>
                <a:spcPct val="79800"/>
              </a:lnSpc>
              <a:spcBef>
                <a:spcPts val="70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With the shift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in the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oral conditions, even  advanced lesions </a:t>
            </a:r>
            <a:r>
              <a:rPr sz="2000" spc="5" dirty="0">
                <a:solidFill>
                  <a:prstClr val="black"/>
                </a:solidFill>
                <a:latin typeface="Arial"/>
                <a:cs typeface="Arial"/>
              </a:rPr>
              <a:t>may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become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arrested</a:t>
            </a:r>
            <a:r>
              <a:rPr sz="20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</a:p>
          <a:p>
            <a:pPr marL="355600" marR="29845" indent="-342900">
              <a:lnSpc>
                <a:spcPct val="79900"/>
              </a:lnSpc>
              <a:spcBef>
                <a:spcPts val="71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Arrested caries involving dentin shows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a  marked </a:t>
            </a:r>
            <a:r>
              <a:rPr sz="2000" spc="-10" dirty="0">
                <a:solidFill>
                  <a:prstClr val="black"/>
                </a:solidFill>
                <a:latin typeface="Arial"/>
                <a:cs typeface="Arial"/>
              </a:rPr>
              <a:t>brown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pigmentation and induration of  the lesion [the 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so 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called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‘eburnation of</a:t>
            </a:r>
            <a:r>
              <a:rPr sz="2000" spc="85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3300"/>
                </a:solidFill>
                <a:latin typeface="Arial"/>
                <a:cs typeface="Arial"/>
              </a:rPr>
              <a:t>dentin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’]</a:t>
            </a:r>
          </a:p>
          <a:p>
            <a:pPr marL="355600" marR="398145" indent="-342900">
              <a:lnSpc>
                <a:spcPts val="2690"/>
              </a:lnSpc>
              <a:spcBef>
                <a:spcPts val="67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FF3399"/>
                </a:solidFill>
                <a:latin typeface="Arial"/>
                <a:cs typeface="Arial"/>
              </a:rPr>
              <a:t>Sclerosis </a:t>
            </a:r>
            <a:r>
              <a:rPr sz="2000" spc="5" dirty="0">
                <a:solidFill>
                  <a:srgbClr val="FF3399"/>
                </a:solidFill>
                <a:latin typeface="Arial"/>
                <a:cs typeface="Arial"/>
              </a:rPr>
              <a:t>of </a:t>
            </a:r>
            <a:r>
              <a:rPr sz="2000" spc="-5" dirty="0">
                <a:solidFill>
                  <a:srgbClr val="FF3399"/>
                </a:solidFill>
                <a:latin typeface="Arial"/>
                <a:cs typeface="Arial"/>
              </a:rPr>
              <a:t>dentinal tubules and secondary  dentin </a:t>
            </a:r>
            <a:r>
              <a:rPr sz="2000" dirty="0">
                <a:solidFill>
                  <a:srgbClr val="FF3399"/>
                </a:solidFill>
                <a:latin typeface="Arial"/>
                <a:cs typeface="Arial"/>
              </a:rPr>
              <a:t>formation commonly</a:t>
            </a:r>
            <a:r>
              <a:rPr sz="2000" spc="-15" dirty="0">
                <a:solidFill>
                  <a:srgbClr val="FF3399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3399"/>
                </a:solidFill>
                <a:latin typeface="Arial"/>
                <a:cs typeface="Arial"/>
              </a:rPr>
              <a:t>occur</a:t>
            </a:r>
            <a:endParaRPr sz="20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94971" y="609603"/>
            <a:ext cx="9260115" cy="11030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85471440"/>
              </p:ext>
            </p:extLst>
          </p:nvPr>
        </p:nvGraphicFramePr>
        <p:xfrm>
          <a:off x="711201" y="2612570"/>
          <a:ext cx="10232570" cy="1045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665">
                  <a:extLst>
                    <a:ext uri="{9D8B030D-6E8A-4147-A177-3AD203B41FA5}">
                      <a16:colId xmlns="" xmlns:a16="http://schemas.microsoft.com/office/drawing/2014/main" val="946123654"/>
                    </a:ext>
                  </a:extLst>
                </a:gridCol>
                <a:gridCol w="4459236">
                  <a:extLst>
                    <a:ext uri="{9D8B030D-6E8A-4147-A177-3AD203B41FA5}">
                      <a16:colId xmlns="" xmlns:a16="http://schemas.microsoft.com/office/drawing/2014/main" val="2411658997"/>
                    </a:ext>
                  </a:extLst>
                </a:gridCol>
                <a:gridCol w="3072669">
                  <a:extLst>
                    <a:ext uri="{9D8B030D-6E8A-4147-A177-3AD203B41FA5}">
                      <a16:colId xmlns="" xmlns:a16="http://schemas.microsoft.com/office/drawing/2014/main" val="3411213719"/>
                    </a:ext>
                  </a:extLst>
                </a:gridCol>
              </a:tblGrid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Core areas*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r>
                        <a:rPr lang="en-US" baseline="0" dirty="0"/>
                        <a:t> 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 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68424398"/>
                  </a:ext>
                </a:extLst>
              </a:tr>
              <a:tr h="590531">
                <a:tc>
                  <a:txBody>
                    <a:bodyPr/>
                    <a:lstStyle/>
                    <a:p>
                      <a:r>
                        <a:rPr lang="en-US" dirty="0" smtClean="0"/>
                        <a:t>classification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65725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6343" y="4743275"/>
            <a:ext cx="82876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*Subtopic of importance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**  Cognitive, Psychomotor   or Affective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# Must know , Nice to know  &amp; Desire to know </a:t>
            </a:r>
          </a:p>
          <a:p>
            <a:r>
              <a:rPr lang="en-US" sz="2800" dirty="0"/>
              <a:t>( Table to be prepared as per the above format )</a:t>
            </a:r>
          </a:p>
        </p:txBody>
      </p:sp>
      <p:sp>
        <p:nvSpPr>
          <p:cNvPr id="4" name="Rectangle 3"/>
          <p:cNvSpPr/>
          <p:nvPr/>
        </p:nvSpPr>
        <p:spPr>
          <a:xfrm>
            <a:off x="1175656" y="1878767"/>
            <a:ext cx="9797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73748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9941" y="1595120"/>
            <a:ext cx="3861435" cy="356997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55600" marR="131445" indent="-342900">
              <a:lnSpc>
                <a:spcPct val="89900"/>
              </a:lnSpc>
              <a:spcBef>
                <a:spcPts val="400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  <a:tab pos="2221865" algn="l"/>
              </a:tabLst>
            </a:pPr>
            <a:r>
              <a:rPr sz="25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Exclusively </a:t>
            </a:r>
            <a:r>
              <a:rPr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seen in  </a:t>
            </a:r>
            <a:r>
              <a:rPr sz="25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 of </a:t>
            </a:r>
            <a:r>
              <a:rPr sz="25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occlusal  surface</a:t>
            </a:r>
            <a:r>
              <a:rPr sz="2500" spc="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5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n-US" sz="25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5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large</a:t>
            </a:r>
            <a:r>
              <a:rPr sz="2500" spc="-9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5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open  </a:t>
            </a:r>
            <a:r>
              <a:rPr sz="25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cavity </a:t>
            </a:r>
            <a:r>
              <a:rPr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5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25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there is  lack of food</a:t>
            </a:r>
            <a:r>
              <a:rPr sz="2500" spc="-3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5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retention</a:t>
            </a:r>
            <a:endParaRPr sz="2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ts val="2700"/>
              </a:lnSpc>
              <a:spcBef>
                <a:spcPts val="660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5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Also on the </a:t>
            </a:r>
            <a:r>
              <a:rPr sz="25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proximal  </a:t>
            </a:r>
            <a:r>
              <a:rPr sz="25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surfaces of tooth </a:t>
            </a:r>
            <a:r>
              <a:rPr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 </a:t>
            </a:r>
            <a:r>
              <a:rPr sz="25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cases in </a:t>
            </a:r>
            <a:r>
              <a:rPr sz="25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25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5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5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adjacent </a:t>
            </a:r>
            <a:r>
              <a:rPr sz="25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approximating  </a:t>
            </a:r>
            <a:r>
              <a:rPr sz="25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tooth has been</a:t>
            </a:r>
            <a:r>
              <a:rPr sz="2500" spc="-2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500" spc="-1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extracted</a:t>
            </a:r>
            <a:endParaRPr sz="25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562090" y="2136139"/>
            <a:ext cx="3257550" cy="34582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0" y="840740"/>
            <a:ext cx="8014970" cy="6045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spc="-5" dirty="0">
                <a:latin typeface="Arial"/>
                <a:cs typeface="Arial"/>
              </a:rPr>
              <a:t>3.BASED </a:t>
            </a:r>
            <a:r>
              <a:rPr sz="3800" dirty="0">
                <a:latin typeface="Arial"/>
                <a:cs typeface="Arial"/>
              </a:rPr>
              <a:t>ON </a:t>
            </a:r>
            <a:r>
              <a:rPr sz="3800" spc="-5" dirty="0">
                <a:latin typeface="Arial"/>
                <a:cs typeface="Arial"/>
              </a:rPr>
              <a:t>VIRGINITY </a:t>
            </a:r>
            <a:r>
              <a:rPr sz="3800" spc="5" dirty="0">
                <a:latin typeface="Arial"/>
                <a:cs typeface="Arial"/>
              </a:rPr>
              <a:t>Of</a:t>
            </a:r>
            <a:r>
              <a:rPr sz="3800" spc="-50" dirty="0">
                <a:latin typeface="Arial"/>
                <a:cs typeface="Arial"/>
              </a:rPr>
              <a:t> </a:t>
            </a:r>
            <a:r>
              <a:rPr sz="3800" spc="-5" dirty="0">
                <a:latin typeface="Arial"/>
                <a:cs typeface="Arial"/>
              </a:rPr>
              <a:t>LESION</a:t>
            </a:r>
            <a:endParaRPr sz="3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38471" y="1529080"/>
            <a:ext cx="246379" cy="1600200"/>
          </a:xfrm>
          <a:custGeom>
            <a:avLst/>
            <a:gdLst/>
            <a:ahLst/>
            <a:cxnLst/>
            <a:rect l="l" t="t" r="r" b="b"/>
            <a:pathLst>
              <a:path w="246379" h="1600200">
                <a:moveTo>
                  <a:pt x="246379" y="1200150"/>
                </a:moveTo>
                <a:lnTo>
                  <a:pt x="0" y="1200150"/>
                </a:lnTo>
                <a:lnTo>
                  <a:pt x="123189" y="1600200"/>
                </a:lnTo>
                <a:lnTo>
                  <a:pt x="246379" y="1200150"/>
                </a:lnTo>
                <a:close/>
              </a:path>
              <a:path w="246379" h="1600200">
                <a:moveTo>
                  <a:pt x="185419" y="0"/>
                </a:moveTo>
                <a:lnTo>
                  <a:pt x="62229" y="0"/>
                </a:lnTo>
                <a:lnTo>
                  <a:pt x="62229" y="1200150"/>
                </a:lnTo>
                <a:lnTo>
                  <a:pt x="185419" y="1200150"/>
                </a:lnTo>
                <a:lnTo>
                  <a:pt x="185419" y="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38471" y="1529080"/>
            <a:ext cx="246379" cy="1600200"/>
          </a:xfrm>
          <a:custGeom>
            <a:avLst/>
            <a:gdLst/>
            <a:ahLst/>
            <a:cxnLst/>
            <a:rect l="l" t="t" r="r" b="b"/>
            <a:pathLst>
              <a:path w="246379" h="1600200">
                <a:moveTo>
                  <a:pt x="62229" y="0"/>
                </a:moveTo>
                <a:lnTo>
                  <a:pt x="62229" y="1200150"/>
                </a:lnTo>
                <a:lnTo>
                  <a:pt x="0" y="1200150"/>
                </a:lnTo>
                <a:lnTo>
                  <a:pt x="123189" y="1600200"/>
                </a:lnTo>
                <a:lnTo>
                  <a:pt x="246379" y="1200150"/>
                </a:lnTo>
                <a:lnTo>
                  <a:pt x="185419" y="1200150"/>
                </a:lnTo>
                <a:lnTo>
                  <a:pt x="185419" y="0"/>
                </a:lnTo>
                <a:lnTo>
                  <a:pt x="62229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38470" y="15290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784850" y="312927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66740" y="3072130"/>
            <a:ext cx="4415790" cy="441959"/>
          </a:xfrm>
          <a:custGeom>
            <a:avLst/>
            <a:gdLst/>
            <a:ahLst/>
            <a:cxnLst/>
            <a:rect l="l" t="t" r="r" b="b"/>
            <a:pathLst>
              <a:path w="4415790" h="441960">
                <a:moveTo>
                  <a:pt x="4415790" y="396240"/>
                </a:moveTo>
                <a:lnTo>
                  <a:pt x="1892300" y="396240"/>
                </a:lnTo>
                <a:lnTo>
                  <a:pt x="3154680" y="441960"/>
                </a:lnTo>
                <a:lnTo>
                  <a:pt x="4415790" y="396240"/>
                </a:lnTo>
                <a:close/>
              </a:path>
              <a:path w="4415790" h="441960">
                <a:moveTo>
                  <a:pt x="3798569" y="0"/>
                </a:moveTo>
                <a:lnTo>
                  <a:pt x="0" y="0"/>
                </a:lnTo>
                <a:lnTo>
                  <a:pt x="0" y="149860"/>
                </a:lnTo>
                <a:lnTo>
                  <a:pt x="2510790" y="149860"/>
                </a:lnTo>
                <a:lnTo>
                  <a:pt x="2510790" y="396240"/>
                </a:lnTo>
                <a:lnTo>
                  <a:pt x="3798569" y="396240"/>
                </a:lnTo>
                <a:lnTo>
                  <a:pt x="3798569" y="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66740" y="3072130"/>
            <a:ext cx="4415790" cy="441959"/>
          </a:xfrm>
          <a:custGeom>
            <a:avLst/>
            <a:gdLst/>
            <a:ahLst/>
            <a:cxnLst/>
            <a:rect l="l" t="t" r="r" b="b"/>
            <a:pathLst>
              <a:path w="4415790" h="441960">
                <a:moveTo>
                  <a:pt x="3154680" y="441960"/>
                </a:moveTo>
                <a:lnTo>
                  <a:pt x="1892300" y="396240"/>
                </a:lnTo>
                <a:lnTo>
                  <a:pt x="2510790" y="396240"/>
                </a:lnTo>
                <a:lnTo>
                  <a:pt x="2510790" y="149860"/>
                </a:lnTo>
                <a:lnTo>
                  <a:pt x="0" y="149860"/>
                </a:lnTo>
                <a:lnTo>
                  <a:pt x="0" y="0"/>
                </a:lnTo>
                <a:lnTo>
                  <a:pt x="3798569" y="0"/>
                </a:lnTo>
                <a:lnTo>
                  <a:pt x="3798569" y="396240"/>
                </a:lnTo>
                <a:lnTo>
                  <a:pt x="4415790" y="396240"/>
                </a:lnTo>
                <a:lnTo>
                  <a:pt x="3154680" y="44196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666740" y="35140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082530" y="307212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82239" y="3224529"/>
            <a:ext cx="911860" cy="375920"/>
          </a:xfrm>
          <a:custGeom>
            <a:avLst/>
            <a:gdLst/>
            <a:ahLst/>
            <a:cxnLst/>
            <a:rect l="l" t="t" r="r" b="b"/>
            <a:pathLst>
              <a:path w="911860" h="375920">
                <a:moveTo>
                  <a:pt x="0" y="375920"/>
                </a:moveTo>
                <a:lnTo>
                  <a:pt x="911860" y="375920"/>
                </a:lnTo>
                <a:lnTo>
                  <a:pt x="911860" y="0"/>
                </a:lnTo>
                <a:lnTo>
                  <a:pt x="0" y="0"/>
                </a:lnTo>
                <a:lnTo>
                  <a:pt x="0" y="37592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682239" y="3056889"/>
            <a:ext cx="2956560" cy="167640"/>
          </a:xfrm>
          <a:custGeom>
            <a:avLst/>
            <a:gdLst/>
            <a:ahLst/>
            <a:cxnLst/>
            <a:rect l="l" t="t" r="r" b="b"/>
            <a:pathLst>
              <a:path w="2956560" h="167639">
                <a:moveTo>
                  <a:pt x="0" y="167639"/>
                </a:moveTo>
                <a:lnTo>
                  <a:pt x="2956560" y="167639"/>
                </a:lnTo>
                <a:lnTo>
                  <a:pt x="2956560" y="0"/>
                </a:lnTo>
                <a:lnTo>
                  <a:pt x="0" y="0"/>
                </a:lnTo>
                <a:lnTo>
                  <a:pt x="0" y="167639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137409" y="3056889"/>
            <a:ext cx="3501390" cy="543560"/>
          </a:xfrm>
          <a:custGeom>
            <a:avLst/>
            <a:gdLst/>
            <a:ahLst/>
            <a:cxnLst/>
            <a:rect l="l" t="t" r="r" b="b"/>
            <a:pathLst>
              <a:path w="3501390" h="543560">
                <a:moveTo>
                  <a:pt x="1000760" y="543560"/>
                </a:moveTo>
                <a:lnTo>
                  <a:pt x="2001520" y="543560"/>
                </a:lnTo>
                <a:lnTo>
                  <a:pt x="1456690" y="543560"/>
                </a:lnTo>
                <a:lnTo>
                  <a:pt x="1456690" y="167639"/>
                </a:lnTo>
                <a:lnTo>
                  <a:pt x="3501390" y="167639"/>
                </a:lnTo>
                <a:lnTo>
                  <a:pt x="3501390" y="0"/>
                </a:lnTo>
                <a:lnTo>
                  <a:pt x="544830" y="0"/>
                </a:lnTo>
                <a:lnTo>
                  <a:pt x="544830" y="543560"/>
                </a:lnTo>
                <a:lnTo>
                  <a:pt x="0" y="543560"/>
                </a:lnTo>
                <a:lnTo>
                  <a:pt x="1000760" y="54356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638800" y="360045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137409" y="305688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26310" y="3712209"/>
            <a:ext cx="211010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20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000" spc="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0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000" spc="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sz="2000" spc="-10" dirty="0">
                <a:solidFill>
                  <a:prstClr val="black"/>
                </a:solidFill>
                <a:latin typeface="Arial"/>
                <a:cs typeface="Arial"/>
              </a:rPr>
              <a:t>/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20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000" spc="-2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prstClr val="black"/>
                </a:solidFill>
                <a:latin typeface="Arial"/>
                <a:cs typeface="Arial"/>
              </a:rPr>
              <a:t>RY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64350" y="3741420"/>
            <a:ext cx="33058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solidFill>
                  <a:prstClr val="black"/>
                </a:solidFill>
                <a:latin typeface="Arial"/>
                <a:cs typeface="Arial"/>
              </a:rPr>
              <a:t>RECURRENT/SECONDARY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6070" y="859589"/>
            <a:ext cx="7077709" cy="5668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15260" algn="l"/>
              </a:tabLst>
            </a:pPr>
            <a:r>
              <a:rPr sz="3600" spc="-5" dirty="0">
                <a:latin typeface="Arial"/>
                <a:cs typeface="Arial"/>
              </a:rPr>
              <a:t>PRIMARY</a:t>
            </a:r>
            <a:r>
              <a:rPr lang="en-US" sz="3600" spc="-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CARIES(INITIAL)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9940" y="2014221"/>
            <a:ext cx="7940040" cy="18210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999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5600" algn="l"/>
              </a:tabLst>
            </a:pP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primary caries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one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which the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 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constitutes the initial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attack on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tooth  surface.</a:t>
            </a:r>
            <a:endParaRPr lang="en-US" sz="2200" spc="-5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9990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5600" algn="l"/>
              </a:tabLst>
            </a:pPr>
            <a:endParaRPr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112395" indent="-342900">
              <a:spcBef>
                <a:spcPts val="8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5600" algn="l"/>
              </a:tabLst>
            </a:pP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designation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primary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based on 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2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initial </a:t>
            </a:r>
            <a:r>
              <a:rPr sz="22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location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 on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surface </a:t>
            </a:r>
            <a:r>
              <a:rPr sz="22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rather than the extent </a:t>
            </a:r>
            <a:r>
              <a:rPr sz="22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sz="2200" spc="-2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damage.</a:t>
            </a:r>
            <a:endParaRPr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2650" y="405945"/>
            <a:ext cx="7886700" cy="124393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2406015" marR="5080" indent="-913130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latin typeface="Times New Roman" pitchFamily="18" charset="0"/>
                <a:cs typeface="Times New Roman" pitchFamily="18" charset="0"/>
              </a:rPr>
              <a:t>SECONDARY</a:t>
            </a:r>
            <a:r>
              <a:rPr sz="40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spc="-10" dirty="0">
                <a:latin typeface="Times New Roman" pitchFamily="18" charset="0"/>
                <a:cs typeface="Times New Roman" pitchFamily="18" charset="0"/>
              </a:rPr>
              <a:t>CARIES  (RECURRENT)</a:t>
            </a:r>
            <a:endParaRPr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35810" y="1823720"/>
            <a:ext cx="7915275" cy="3722044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355600" marR="88265" indent="-342900">
              <a:lnSpc>
                <a:spcPts val="2700"/>
              </a:lnSpc>
              <a:spcBef>
                <a:spcPts val="439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type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caries is observed around the edges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2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under</a:t>
            </a:r>
            <a:r>
              <a:rPr sz="2200" spc="-1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restorations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107950" indent="-342900">
              <a:lnSpc>
                <a:spcPct val="89800"/>
              </a:lnSpc>
              <a:spcBef>
                <a:spcPts val="585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common locations of secondary caries are the  rough or overhanging margin and fracture place in all  locations of the mouth.</a:t>
            </a:r>
            <a:endParaRPr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89800"/>
              </a:lnSpc>
              <a:spcBef>
                <a:spcPts val="635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  <a:tab pos="2766060" algn="l"/>
              </a:tabLst>
            </a:pP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may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 result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2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poor adaptation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a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restoration,  </a:t>
            </a:r>
            <a:r>
              <a:rPr sz="22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which</a:t>
            </a:r>
            <a:r>
              <a:rPr sz="22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allows</a:t>
            </a:r>
            <a:r>
              <a:rPr sz="22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marginal leakage, or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may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due  to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inadequate </a:t>
            </a:r>
            <a:r>
              <a:rPr sz="22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extension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the restoration.</a:t>
            </a:r>
            <a:endParaRPr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59690" indent="-342900">
              <a:lnSpc>
                <a:spcPct val="89800"/>
              </a:lnSpc>
              <a:spcBef>
                <a:spcPts val="635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addition caries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remain if there has not been  complete </a:t>
            </a:r>
            <a:r>
              <a:rPr sz="22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excavation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the original lesion, </a:t>
            </a:r>
            <a:r>
              <a:rPr sz="22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later 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appear as </a:t>
            </a:r>
            <a:r>
              <a:rPr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residual or recurrent</a:t>
            </a:r>
            <a:r>
              <a:rPr sz="2200" spc="-3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2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caries.</a:t>
            </a:r>
            <a:endParaRPr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1" y="1752600"/>
            <a:ext cx="4145279" cy="3355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24929" y="1793239"/>
            <a:ext cx="3898900" cy="33210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739" y="144779"/>
            <a:ext cx="6197600" cy="6350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latin typeface="Arial"/>
                <a:cs typeface="Arial"/>
              </a:rPr>
              <a:t>4. BASED ON </a:t>
            </a:r>
            <a:r>
              <a:rPr sz="4000" spc="-10" dirty="0">
                <a:latin typeface="Arial"/>
                <a:cs typeface="Arial"/>
              </a:rPr>
              <a:t>EXTENT</a:t>
            </a:r>
            <a:r>
              <a:rPr sz="4000" spc="-80" dirty="0">
                <a:latin typeface="Arial"/>
                <a:cs typeface="Arial"/>
              </a:rPr>
              <a:t> </a:t>
            </a:r>
            <a:r>
              <a:rPr sz="4000" spc="-5" dirty="0">
                <a:latin typeface="Arial"/>
                <a:cs typeface="Arial"/>
              </a:rPr>
              <a:t>OF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2740" y="754379"/>
            <a:ext cx="19132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000" spc="-10" dirty="0">
                <a:solidFill>
                  <a:prstClr val="black"/>
                </a:solidFill>
                <a:latin typeface="Arial"/>
                <a:cs typeface="Arial"/>
              </a:rPr>
              <a:t>CAR</a:t>
            </a:r>
            <a:r>
              <a:rPr sz="40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40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40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endParaRPr sz="40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538471" y="1728470"/>
            <a:ext cx="486409" cy="976630"/>
          </a:xfrm>
          <a:custGeom>
            <a:avLst/>
            <a:gdLst/>
            <a:ahLst/>
            <a:cxnLst/>
            <a:rect l="l" t="t" r="r" b="b"/>
            <a:pathLst>
              <a:path w="486410" h="976630">
                <a:moveTo>
                  <a:pt x="486409" y="732789"/>
                </a:moveTo>
                <a:lnTo>
                  <a:pt x="0" y="732789"/>
                </a:lnTo>
                <a:lnTo>
                  <a:pt x="243839" y="976629"/>
                </a:lnTo>
                <a:lnTo>
                  <a:pt x="486409" y="732789"/>
                </a:lnTo>
                <a:close/>
              </a:path>
              <a:path w="486410" h="976630">
                <a:moveTo>
                  <a:pt x="364489" y="0"/>
                </a:moveTo>
                <a:lnTo>
                  <a:pt x="121919" y="0"/>
                </a:lnTo>
                <a:lnTo>
                  <a:pt x="121919" y="732789"/>
                </a:lnTo>
                <a:lnTo>
                  <a:pt x="364489" y="732789"/>
                </a:lnTo>
                <a:lnTo>
                  <a:pt x="364489" y="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538471" y="1728470"/>
            <a:ext cx="486409" cy="976630"/>
          </a:xfrm>
          <a:custGeom>
            <a:avLst/>
            <a:gdLst/>
            <a:ahLst/>
            <a:cxnLst/>
            <a:rect l="l" t="t" r="r" b="b"/>
            <a:pathLst>
              <a:path w="486410" h="976630">
                <a:moveTo>
                  <a:pt x="121919" y="0"/>
                </a:moveTo>
                <a:lnTo>
                  <a:pt x="121919" y="732789"/>
                </a:lnTo>
                <a:lnTo>
                  <a:pt x="0" y="732789"/>
                </a:lnTo>
                <a:lnTo>
                  <a:pt x="243839" y="976629"/>
                </a:lnTo>
                <a:lnTo>
                  <a:pt x="486409" y="732789"/>
                </a:lnTo>
                <a:lnTo>
                  <a:pt x="364489" y="732789"/>
                </a:lnTo>
                <a:lnTo>
                  <a:pt x="364489" y="0"/>
                </a:lnTo>
                <a:lnTo>
                  <a:pt x="121919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38470" y="17284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024879" y="2705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649969" y="2730500"/>
            <a:ext cx="152400" cy="554990"/>
          </a:xfrm>
          <a:custGeom>
            <a:avLst/>
            <a:gdLst/>
            <a:ahLst/>
            <a:cxnLst/>
            <a:rect l="l" t="t" r="r" b="b"/>
            <a:pathLst>
              <a:path w="152400" h="554989">
                <a:moveTo>
                  <a:pt x="0" y="554989"/>
                </a:moveTo>
                <a:lnTo>
                  <a:pt x="152400" y="554989"/>
                </a:lnTo>
                <a:lnTo>
                  <a:pt x="152400" y="0"/>
                </a:lnTo>
                <a:lnTo>
                  <a:pt x="0" y="0"/>
                </a:lnTo>
                <a:lnTo>
                  <a:pt x="0" y="554989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852159" y="2715260"/>
            <a:ext cx="2950210" cy="0"/>
          </a:xfrm>
          <a:custGeom>
            <a:avLst/>
            <a:gdLst/>
            <a:ahLst/>
            <a:cxnLst/>
            <a:rect l="l" t="t" r="r" b="b"/>
            <a:pathLst>
              <a:path w="2950209">
                <a:moveTo>
                  <a:pt x="0" y="0"/>
                </a:moveTo>
                <a:lnTo>
                  <a:pt x="2950210" y="0"/>
                </a:lnTo>
              </a:path>
            </a:pathLst>
          </a:custGeom>
          <a:ln w="30480">
            <a:solidFill>
              <a:srgbClr val="9999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852159" y="2700020"/>
            <a:ext cx="3644900" cy="585470"/>
          </a:xfrm>
          <a:custGeom>
            <a:avLst/>
            <a:gdLst/>
            <a:ahLst/>
            <a:cxnLst/>
            <a:rect l="l" t="t" r="r" b="b"/>
            <a:pathLst>
              <a:path w="3644900" h="585470">
                <a:moveTo>
                  <a:pt x="2874010" y="585469"/>
                </a:moveTo>
                <a:lnTo>
                  <a:pt x="2104390" y="585469"/>
                </a:lnTo>
                <a:lnTo>
                  <a:pt x="2797810" y="585469"/>
                </a:lnTo>
                <a:lnTo>
                  <a:pt x="2797810" y="30479"/>
                </a:lnTo>
                <a:lnTo>
                  <a:pt x="0" y="30479"/>
                </a:lnTo>
                <a:lnTo>
                  <a:pt x="0" y="0"/>
                </a:lnTo>
                <a:lnTo>
                  <a:pt x="2950210" y="0"/>
                </a:lnTo>
                <a:lnTo>
                  <a:pt x="2950210" y="585469"/>
                </a:lnTo>
                <a:lnTo>
                  <a:pt x="3644899" y="585469"/>
                </a:lnTo>
                <a:lnTo>
                  <a:pt x="2874010" y="585469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852159" y="32854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497059" y="27000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133089" y="2724150"/>
            <a:ext cx="148590" cy="407670"/>
          </a:xfrm>
          <a:custGeom>
            <a:avLst/>
            <a:gdLst/>
            <a:ahLst/>
            <a:cxnLst/>
            <a:rect l="l" t="t" r="r" b="b"/>
            <a:pathLst>
              <a:path w="148589" h="407669">
                <a:moveTo>
                  <a:pt x="0" y="407669"/>
                </a:moveTo>
                <a:lnTo>
                  <a:pt x="148590" y="407669"/>
                </a:lnTo>
                <a:lnTo>
                  <a:pt x="148590" y="0"/>
                </a:lnTo>
                <a:lnTo>
                  <a:pt x="0" y="0"/>
                </a:lnTo>
                <a:lnTo>
                  <a:pt x="0" y="407669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33089" y="2712085"/>
            <a:ext cx="2677160" cy="0"/>
          </a:xfrm>
          <a:custGeom>
            <a:avLst/>
            <a:gdLst/>
            <a:ahLst/>
            <a:cxnLst/>
            <a:rect l="l" t="t" r="r" b="b"/>
            <a:pathLst>
              <a:path w="2677160">
                <a:moveTo>
                  <a:pt x="0" y="0"/>
                </a:moveTo>
                <a:lnTo>
                  <a:pt x="2677160" y="0"/>
                </a:lnTo>
              </a:path>
            </a:pathLst>
          </a:custGeom>
          <a:ln w="24130">
            <a:solidFill>
              <a:srgbClr val="9999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166620" y="2700020"/>
            <a:ext cx="3643629" cy="431800"/>
          </a:xfrm>
          <a:custGeom>
            <a:avLst/>
            <a:gdLst/>
            <a:ahLst/>
            <a:cxnLst/>
            <a:rect l="l" t="t" r="r" b="b"/>
            <a:pathLst>
              <a:path w="3643629" h="431800">
                <a:moveTo>
                  <a:pt x="1041400" y="431800"/>
                </a:moveTo>
                <a:lnTo>
                  <a:pt x="2082800" y="431800"/>
                </a:lnTo>
                <a:lnTo>
                  <a:pt x="1115060" y="431800"/>
                </a:lnTo>
                <a:lnTo>
                  <a:pt x="1115060" y="24129"/>
                </a:lnTo>
                <a:lnTo>
                  <a:pt x="3643629" y="24129"/>
                </a:lnTo>
                <a:lnTo>
                  <a:pt x="3643629" y="0"/>
                </a:lnTo>
                <a:lnTo>
                  <a:pt x="966469" y="0"/>
                </a:lnTo>
                <a:lnTo>
                  <a:pt x="966469" y="431800"/>
                </a:lnTo>
                <a:lnTo>
                  <a:pt x="0" y="431800"/>
                </a:lnTo>
                <a:lnTo>
                  <a:pt x="1041400" y="43180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810250" y="31318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166619" y="27000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666740" y="3957320"/>
            <a:ext cx="344170" cy="419100"/>
          </a:xfrm>
          <a:custGeom>
            <a:avLst/>
            <a:gdLst/>
            <a:ahLst/>
            <a:cxnLst/>
            <a:rect l="l" t="t" r="r" b="b"/>
            <a:pathLst>
              <a:path w="344170" h="419100">
                <a:moveTo>
                  <a:pt x="344170" y="0"/>
                </a:moveTo>
                <a:lnTo>
                  <a:pt x="0" y="0"/>
                </a:lnTo>
                <a:lnTo>
                  <a:pt x="171450" y="419099"/>
                </a:lnTo>
                <a:lnTo>
                  <a:pt x="344170" y="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666740" y="2700020"/>
            <a:ext cx="344170" cy="1676400"/>
          </a:xfrm>
          <a:custGeom>
            <a:avLst/>
            <a:gdLst/>
            <a:ahLst/>
            <a:cxnLst/>
            <a:rect l="l" t="t" r="r" b="b"/>
            <a:pathLst>
              <a:path w="344170" h="1676400">
                <a:moveTo>
                  <a:pt x="171450" y="0"/>
                </a:moveTo>
                <a:lnTo>
                  <a:pt x="171450" y="1257299"/>
                </a:lnTo>
                <a:lnTo>
                  <a:pt x="0" y="1257299"/>
                </a:lnTo>
                <a:lnTo>
                  <a:pt x="171450" y="1676399"/>
                </a:lnTo>
                <a:lnTo>
                  <a:pt x="344170" y="1257299"/>
                </a:lnTo>
                <a:lnTo>
                  <a:pt x="171450" y="1257299"/>
                </a:lnTo>
                <a:lnTo>
                  <a:pt x="171450" y="0"/>
                </a:lnTo>
                <a:close/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666740" y="27000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10909" y="43764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25369" y="3312159"/>
            <a:ext cx="23114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b="1" spc="-5" dirty="0">
                <a:solidFill>
                  <a:prstClr val="black"/>
                </a:solidFill>
                <a:latin typeface="Arial"/>
                <a:cs typeface="Arial"/>
              </a:rPr>
              <a:t>INCIPIENT</a:t>
            </a:r>
            <a:r>
              <a:rPr sz="2000" b="1" spc="-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prstClr val="black"/>
                </a:solidFill>
                <a:latin typeface="Arial"/>
                <a:cs typeface="Arial"/>
              </a:rPr>
              <a:t>CARIES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954271" y="3583941"/>
            <a:ext cx="4448175" cy="1113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85440">
              <a:spcBef>
                <a:spcPts val="100"/>
              </a:spcBef>
            </a:pPr>
            <a:r>
              <a:rPr sz="2000" b="1" dirty="0">
                <a:solidFill>
                  <a:prstClr val="black"/>
                </a:solidFill>
                <a:latin typeface="Arial"/>
                <a:cs typeface="Arial"/>
              </a:rPr>
              <a:t>CA</a:t>
            </a:r>
            <a:r>
              <a:rPr sz="2000" b="1" spc="-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sz="2000" b="1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000" b="1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000" b="1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2000" b="1" spc="-1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2000" b="1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2000" b="1" dirty="0">
                <a:solidFill>
                  <a:prstClr val="black"/>
                </a:solidFill>
                <a:latin typeface="Arial"/>
                <a:cs typeface="Arial"/>
              </a:rPr>
              <a:t>ON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ts val="45"/>
              </a:spcBef>
            </a:pPr>
            <a:endParaRPr sz="31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/>
            <a:r>
              <a:rPr sz="2000" b="1" dirty="0">
                <a:solidFill>
                  <a:prstClr val="black"/>
                </a:solidFill>
                <a:latin typeface="Arial"/>
                <a:cs typeface="Arial"/>
              </a:rPr>
              <a:t>OCCULT</a:t>
            </a:r>
            <a:r>
              <a:rPr sz="2000" b="1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prstClr val="black"/>
                </a:solidFill>
                <a:latin typeface="Arial"/>
                <a:cs typeface="Arial"/>
              </a:rPr>
              <a:t>CARIES</a:t>
            </a:r>
            <a:endParaRPr sz="20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3160" y="1219200"/>
            <a:ext cx="3790950" cy="5283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INCIPIENT</a:t>
            </a:r>
            <a:r>
              <a:rPr sz="3300" spc="-80" dirty="0"/>
              <a:t> </a:t>
            </a:r>
            <a:r>
              <a:rPr sz="3300" spc="-10" dirty="0"/>
              <a:t>CARIES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1864360" y="1813560"/>
            <a:ext cx="8307705" cy="27776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spcBef>
                <a:spcPts val="100"/>
              </a:spcBef>
              <a:buClr>
                <a:srgbClr val="00007C"/>
              </a:buClr>
              <a:buSzPct val="74137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4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early caries lesion, best seen on the smooth  surface of teeth, is visible as a </a:t>
            </a:r>
            <a:r>
              <a:rPr sz="24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sz="2400" i="1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white </a:t>
            </a:r>
            <a:r>
              <a:rPr sz="2400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spot</a:t>
            </a:r>
            <a:r>
              <a:rPr sz="24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’.</a:t>
            </a:r>
            <a:endParaRPr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88265" indent="-342900">
              <a:spcBef>
                <a:spcPts val="720"/>
              </a:spcBef>
              <a:buClr>
                <a:srgbClr val="00007C"/>
              </a:buClr>
              <a:buSzPct val="74137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Histologically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 has an apparently intact  surface layer overlying subsurface  demineralization.</a:t>
            </a:r>
          </a:p>
          <a:p>
            <a:pPr marL="355600" marR="534670" indent="-342900">
              <a:lnSpc>
                <a:spcPct val="99900"/>
              </a:lnSpc>
              <a:spcBef>
                <a:spcPts val="720"/>
              </a:spcBef>
              <a:buClr>
                <a:srgbClr val="00007C"/>
              </a:buClr>
              <a:buSzPct val="74137"/>
              <a:buFont typeface="Symbol"/>
              <a:buChar char=""/>
              <a:tabLst>
                <a:tab pos="354965" algn="l"/>
                <a:tab pos="355600" algn="l"/>
                <a:tab pos="6370955" algn="l"/>
              </a:tabLst>
            </a:pP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Significantly </a:t>
            </a:r>
            <a:r>
              <a:rPr sz="24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such lesion </a:t>
            </a:r>
            <a:r>
              <a:rPr sz="24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can undergo  remineralization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thus</a:t>
            </a:r>
            <a:r>
              <a:rPr sz="2400" spc="6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400" spc="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not</a:t>
            </a:r>
            <a:r>
              <a:rPr sz="2400" spc="-9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  indication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restorative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99640" y="379729"/>
            <a:ext cx="8342630" cy="3120982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5080" indent="-342900">
              <a:lnSpc>
                <a:spcPct val="89900"/>
              </a:lnSpc>
              <a:spcBef>
                <a:spcPts val="484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5600" algn="l"/>
              </a:tabLst>
            </a:pP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These </a:t>
            </a:r>
            <a:r>
              <a:rPr sz="24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white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spot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 </a:t>
            </a:r>
            <a:r>
              <a:rPr sz="24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 confused 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initially </a:t>
            </a:r>
            <a:r>
              <a:rPr sz="24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white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developmental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defects of  </a:t>
            </a:r>
            <a:r>
              <a:rPr sz="24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enamel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formation,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can be 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differentiated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their position away from the  gingival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margin],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shape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[unrelated to 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plaque accumulation] and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their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symmetry 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[they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affect the contralateral</a:t>
            </a:r>
            <a:r>
              <a:rPr sz="2400" spc="-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tooth].</a:t>
            </a:r>
            <a:endParaRPr lang="en-US" sz="2400" spc="-5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5080" indent="-342900">
              <a:lnSpc>
                <a:spcPct val="89900"/>
              </a:lnSpc>
              <a:spcBef>
                <a:spcPts val="484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5600" algn="l"/>
              </a:tabLst>
            </a:pPr>
            <a:endParaRPr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271145" indent="-342900">
              <a:lnSpc>
                <a:spcPts val="3460"/>
              </a:lnSpc>
              <a:spcBef>
                <a:spcPts val="845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5600" algn="l"/>
              </a:tabLst>
            </a:pP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Also on wetting the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disappear  </a:t>
            </a:r>
            <a:r>
              <a:rPr sz="24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while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developmental defect</a:t>
            </a:r>
            <a:r>
              <a:rPr sz="2400" spc="-3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persist</a:t>
            </a:r>
          </a:p>
        </p:txBody>
      </p:sp>
      <p:sp>
        <p:nvSpPr>
          <p:cNvPr id="3" name="object 3"/>
          <p:cNvSpPr/>
          <p:nvPr/>
        </p:nvSpPr>
        <p:spPr>
          <a:xfrm>
            <a:off x="7747223" y="3706310"/>
            <a:ext cx="2139950" cy="1678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36140" y="635000"/>
            <a:ext cx="7913370" cy="3656322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55600" marR="5080" indent="-342900">
              <a:lnSpc>
                <a:spcPct val="92800"/>
              </a:lnSpc>
              <a:spcBef>
                <a:spcPts val="315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believed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that bite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wing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OPG radiographs  along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noninvasive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adjuncts like fiber optic  transillumination (FOTI),laser luminescence, electrical  resistance method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(ERM)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used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diagnosis  these occlusal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lesions.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50"/>
              </a:spcBef>
              <a:buClr>
                <a:srgbClr val="00007C"/>
              </a:buClr>
              <a:buFont typeface="Symbol"/>
              <a:buChar char=""/>
            </a:pP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88900" indent="-342900">
              <a:lnSpc>
                <a:spcPts val="2790"/>
              </a:lnSpc>
              <a:spcBef>
                <a:spcPts val="5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These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are not associated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microorganisms  different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those found in other carious</a:t>
            </a: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007C"/>
              </a:buClr>
              <a:buFont typeface="Symbol"/>
              <a:buChar char=""/>
            </a:pP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1483995" indent="-342900">
              <a:lnSpc>
                <a:spcPts val="2780"/>
              </a:lnSpc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These carious lesion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seem to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increase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 increasing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age.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78740" indent="-342900">
              <a:lnSpc>
                <a:spcPts val="2780"/>
              </a:lnSpc>
              <a:spcBef>
                <a:spcPts val="630"/>
              </a:spcBef>
              <a:buClr>
                <a:srgbClr val="00007C"/>
              </a:buClr>
              <a:buSzPct val="74000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Occult carious lesion are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usually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seen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low caries  rate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suggestive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increase fluid</a:t>
            </a: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exposure.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36140" y="452121"/>
            <a:ext cx="7571740" cy="3882281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355600" marR="5080" indent="-342900">
              <a:lnSpc>
                <a:spcPts val="3240"/>
              </a:lnSpc>
              <a:spcBef>
                <a:spcPts val="405"/>
              </a:spcBef>
              <a:buClr>
                <a:srgbClr val="00007C"/>
              </a:buClr>
              <a:buSzPct val="74137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believed that </a:t>
            </a:r>
            <a:r>
              <a:rPr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increased fluid exposure  encourages remineralization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slow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down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progress of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 in the pit and fissure  </a:t>
            </a: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enamel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while the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cavitations continues in  dentine, and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lesions </a:t>
            </a: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become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masked by  a relatively intact </a:t>
            </a: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enamel</a:t>
            </a:r>
            <a:r>
              <a:rPr sz="2000" spc="-2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surface.</a:t>
            </a:r>
          </a:p>
          <a:p>
            <a:pPr marL="355600" marR="62230" indent="-342900">
              <a:lnSpc>
                <a:spcPts val="3240"/>
              </a:lnSpc>
              <a:spcBef>
                <a:spcPts val="720"/>
              </a:spcBef>
              <a:buClr>
                <a:srgbClr val="00007C"/>
              </a:buClr>
              <a:buSzPct val="74137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These hidden lesions are called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as </a:t>
            </a:r>
            <a:r>
              <a:rPr sz="2000" b="1" i="1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fluoride  </a:t>
            </a:r>
            <a:r>
              <a:rPr sz="20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bombs </a:t>
            </a:r>
            <a:r>
              <a:rPr sz="2000" b="1" i="1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or fluoride</a:t>
            </a:r>
            <a:r>
              <a:rPr sz="2000" b="1" i="1" spc="-1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i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syndrome.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34925" indent="-342900">
              <a:lnSpc>
                <a:spcPts val="3240"/>
              </a:lnSpc>
              <a:spcBef>
                <a:spcPts val="730"/>
              </a:spcBef>
              <a:buClr>
                <a:srgbClr val="00007C"/>
              </a:buClr>
              <a:buSzPct val="74137"/>
              <a:buFont typeface="Symbol"/>
              <a:buChar char="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Recently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seen that occult caries </a:t>
            </a: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may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have its origin as pre-eruptive defects</a:t>
            </a:r>
            <a:r>
              <a:rPr sz="2000" spc="-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which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are detectable only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use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radiographs.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Classification of dental caries</a:t>
            </a:r>
          </a:p>
          <a:p>
            <a:r>
              <a:rPr lang="en-US" dirty="0" smtClean="0"/>
              <a:t>Questions </a:t>
            </a:r>
          </a:p>
          <a:p>
            <a:r>
              <a:rPr lang="en-US" dirty="0" smtClean="0"/>
              <a:t>Take home message </a:t>
            </a:r>
          </a:p>
          <a:p>
            <a:r>
              <a:rPr lang="en-US" smtClean="0"/>
              <a:t>references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885829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0420" y="970279"/>
            <a:ext cx="20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530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90420" y="3605529"/>
            <a:ext cx="20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530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90420" y="5144770"/>
            <a:ext cx="20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530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32050" y="947420"/>
            <a:ext cx="3614420" cy="493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7465">
              <a:spcBef>
                <a:spcPts val="100"/>
              </a:spcBef>
            </a:pP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Once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reaches the  dentinoenamel junction, 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 process has the  potential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spread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pulp </a:t>
            </a:r>
            <a:r>
              <a:rPr sz="24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along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dentinal 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tubules and also spread in  lateral</a:t>
            </a:r>
            <a:r>
              <a:rPr sz="24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direction.</a:t>
            </a:r>
            <a:endParaRPr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291465">
              <a:spcBef>
                <a:spcPts val="600"/>
              </a:spcBef>
            </a:pP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Thus </a:t>
            </a:r>
            <a:r>
              <a:rPr sz="24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some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amount of  sensitivity </a:t>
            </a:r>
            <a:r>
              <a:rPr sz="24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  associated with this</a:t>
            </a:r>
            <a:r>
              <a:rPr sz="2400" spc="-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type  of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lesion.</a:t>
            </a:r>
            <a:endParaRPr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spcBef>
                <a:spcPts val="590"/>
              </a:spcBef>
            </a:pP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sz="24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generally  accompanied by</a:t>
            </a:r>
            <a:r>
              <a:rPr sz="2400" spc="-6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cavitation</a:t>
            </a:r>
            <a:endParaRPr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37679" y="1697989"/>
            <a:ext cx="3175000" cy="3816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0" y="459740"/>
            <a:ext cx="4775200" cy="13665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310130" algn="l"/>
              </a:tabLst>
            </a:pPr>
            <a:r>
              <a:rPr spc="-5" dirty="0"/>
              <a:t>5.Based	on</a:t>
            </a:r>
            <a:r>
              <a:rPr spc="-90" dirty="0"/>
              <a:t> </a:t>
            </a:r>
            <a:r>
              <a:rPr spc="-5" dirty="0"/>
              <a:t>tissue  involvement</a:t>
            </a:r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59940" y="1913890"/>
            <a:ext cx="5384800" cy="296926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603250" indent="-590550">
              <a:spcBef>
                <a:spcPts val="890"/>
              </a:spcBef>
              <a:buClr>
                <a:srgbClr val="00007C"/>
              </a:buClr>
              <a:buSzPct val="75000"/>
              <a:buFontTx/>
              <a:buAutoNum type="arabicPeriod"/>
              <a:tabLst>
                <a:tab pos="602615" algn="l"/>
                <a:tab pos="603250" algn="l"/>
              </a:tabLst>
            </a:pPr>
            <a:r>
              <a:rPr sz="3200" b="1" spc="-10" dirty="0">
                <a:solidFill>
                  <a:prstClr val="black"/>
                </a:solidFill>
                <a:latin typeface="Arial"/>
                <a:cs typeface="Arial"/>
              </a:rPr>
              <a:t>Initial</a:t>
            </a:r>
            <a:r>
              <a:rPr sz="3200" b="1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prstClr val="black"/>
                </a:solidFill>
                <a:latin typeface="Arial"/>
                <a:cs typeface="Arial"/>
              </a:rPr>
              <a:t>caries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  <a:p>
            <a:pPr marL="603250" indent="-590550">
              <a:spcBef>
                <a:spcPts val="790"/>
              </a:spcBef>
              <a:buClr>
                <a:srgbClr val="00007C"/>
              </a:buClr>
              <a:buSzPct val="75000"/>
              <a:buFontTx/>
              <a:buAutoNum type="arabicPeriod"/>
              <a:tabLst>
                <a:tab pos="602615" algn="l"/>
                <a:tab pos="603250" algn="l"/>
              </a:tabLst>
            </a:pPr>
            <a:r>
              <a:rPr sz="3200" b="1" spc="-5" dirty="0">
                <a:solidFill>
                  <a:prstClr val="black"/>
                </a:solidFill>
                <a:latin typeface="Arial"/>
                <a:cs typeface="Arial"/>
              </a:rPr>
              <a:t>Superficial</a:t>
            </a:r>
            <a:r>
              <a:rPr sz="3200" b="1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prstClr val="black"/>
                </a:solidFill>
                <a:latin typeface="Arial"/>
                <a:cs typeface="Arial"/>
              </a:rPr>
              <a:t>caries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  <a:p>
            <a:pPr marL="603250" indent="-590550">
              <a:spcBef>
                <a:spcPts val="800"/>
              </a:spcBef>
              <a:buClr>
                <a:srgbClr val="00007C"/>
              </a:buClr>
              <a:buSzPct val="75000"/>
              <a:buFontTx/>
              <a:buAutoNum type="arabicPeriod"/>
              <a:tabLst>
                <a:tab pos="602615" algn="l"/>
                <a:tab pos="603250" algn="l"/>
              </a:tabLst>
            </a:pPr>
            <a:r>
              <a:rPr sz="3200" b="1" spc="-5" dirty="0">
                <a:solidFill>
                  <a:prstClr val="black"/>
                </a:solidFill>
                <a:latin typeface="Arial"/>
                <a:cs typeface="Arial"/>
              </a:rPr>
              <a:t>Moderate</a:t>
            </a:r>
            <a:r>
              <a:rPr sz="3200" b="1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prstClr val="black"/>
                </a:solidFill>
                <a:latin typeface="Arial"/>
                <a:cs typeface="Arial"/>
              </a:rPr>
              <a:t>caries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  <a:p>
            <a:pPr marL="603250" indent="-590550">
              <a:spcBef>
                <a:spcPts val="800"/>
              </a:spcBef>
              <a:buClr>
                <a:srgbClr val="00007C"/>
              </a:buClr>
              <a:buSzPct val="75000"/>
              <a:buFontTx/>
              <a:buAutoNum type="arabicPeriod"/>
              <a:tabLst>
                <a:tab pos="602615" algn="l"/>
                <a:tab pos="603250" algn="l"/>
              </a:tabLst>
            </a:pPr>
            <a:r>
              <a:rPr sz="3200" b="1" dirty="0">
                <a:solidFill>
                  <a:prstClr val="black"/>
                </a:solidFill>
                <a:latin typeface="Arial"/>
                <a:cs typeface="Arial"/>
              </a:rPr>
              <a:t>Deep</a:t>
            </a:r>
            <a:r>
              <a:rPr sz="3200" b="1" spc="-5" dirty="0">
                <a:solidFill>
                  <a:prstClr val="black"/>
                </a:solidFill>
                <a:latin typeface="Arial"/>
                <a:cs typeface="Arial"/>
              </a:rPr>
              <a:t> caries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  <a:p>
            <a:pPr marL="603250" indent="-590550">
              <a:spcBef>
                <a:spcPts val="800"/>
              </a:spcBef>
              <a:buClr>
                <a:srgbClr val="00007C"/>
              </a:buClr>
              <a:buSzPct val="75000"/>
              <a:buFontTx/>
              <a:buAutoNum type="arabicPeriod"/>
              <a:tabLst>
                <a:tab pos="602615" algn="l"/>
                <a:tab pos="603250" algn="l"/>
              </a:tabLst>
            </a:pPr>
            <a:r>
              <a:rPr sz="3200" b="1" dirty="0">
                <a:solidFill>
                  <a:prstClr val="black"/>
                </a:solidFill>
                <a:latin typeface="Arial"/>
                <a:cs typeface="Arial"/>
              </a:rPr>
              <a:t>Deep </a:t>
            </a:r>
            <a:r>
              <a:rPr sz="3200" b="1" spc="-5" dirty="0">
                <a:solidFill>
                  <a:prstClr val="black"/>
                </a:solidFill>
                <a:latin typeface="Arial"/>
                <a:cs typeface="Arial"/>
              </a:rPr>
              <a:t>complicated</a:t>
            </a:r>
            <a:r>
              <a:rPr sz="3200" b="1" spc="-6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prstClr val="black"/>
                </a:solidFill>
                <a:latin typeface="Arial"/>
                <a:cs typeface="Arial"/>
              </a:rPr>
              <a:t>caries</a:t>
            </a:r>
            <a:endParaRPr sz="32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4541" y="148053"/>
            <a:ext cx="7557695" cy="505267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Dental caries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be divided into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sz="32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34541" y="1395729"/>
            <a:ext cx="2584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705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sz="24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34541" y="3446779"/>
            <a:ext cx="2584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705" dirty="0">
                <a:solidFill>
                  <a:srgbClr val="00007C"/>
                </a:solidFill>
                <a:latin typeface="Symbol"/>
                <a:cs typeface="Symbol"/>
              </a:rPr>
              <a:t></a:t>
            </a:r>
            <a:endParaRPr sz="24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42869" y="674370"/>
            <a:ext cx="7176770" cy="520446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spcBef>
                <a:spcPts val="900"/>
              </a:spcBef>
            </a:pP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5080">
              <a:spcBef>
                <a:spcPts val="800"/>
              </a:spcBef>
              <a:tabLst>
                <a:tab pos="4464050" algn="l"/>
                <a:tab pos="5878830" algn="l"/>
              </a:tabLst>
            </a:pPr>
            <a:r>
              <a:rPr sz="3200" b="1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b="1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sz="3200" b="1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b="1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3200" b="1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b="1" dirty="0">
                <a:solidFill>
                  <a:prstClr val="black"/>
                </a:solidFill>
                <a:latin typeface="Arial"/>
                <a:cs typeface="Arial"/>
              </a:rPr>
              <a:t>al</a:t>
            </a:r>
            <a:r>
              <a:rPr sz="3200" b="1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b="1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sz="3200" b="1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sz="3200" b="1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sz="3200" b="1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b="1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sz="3200" b="1" spc="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sz="3200" b="1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  <a:r>
              <a:rPr sz="3200" b="1" spc="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spc="5" dirty="0">
                <a:solidFill>
                  <a:srgbClr val="FF3399"/>
                </a:solidFill>
                <a:latin typeface="Arial"/>
                <a:cs typeface="Arial"/>
              </a:rPr>
              <a:t>De</a:t>
            </a:r>
            <a:r>
              <a:rPr sz="3200" spc="10" dirty="0">
                <a:solidFill>
                  <a:srgbClr val="FF3399"/>
                </a:solidFill>
                <a:latin typeface="Arial"/>
                <a:cs typeface="Arial"/>
              </a:rPr>
              <a:t>m</a:t>
            </a:r>
            <a:r>
              <a:rPr sz="3200" spc="-5" dirty="0">
                <a:solidFill>
                  <a:srgbClr val="FF3399"/>
                </a:solidFill>
                <a:latin typeface="Arial"/>
                <a:cs typeface="Arial"/>
              </a:rPr>
              <a:t>i</a:t>
            </a:r>
            <a:r>
              <a:rPr sz="3200" spc="5" dirty="0">
                <a:solidFill>
                  <a:srgbClr val="FF3399"/>
                </a:solidFill>
                <a:latin typeface="Arial"/>
                <a:cs typeface="Arial"/>
              </a:rPr>
              <a:t>ne</a:t>
            </a:r>
            <a:r>
              <a:rPr sz="3200" dirty="0">
                <a:solidFill>
                  <a:srgbClr val="FF3399"/>
                </a:solidFill>
                <a:latin typeface="Arial"/>
                <a:cs typeface="Arial"/>
              </a:rPr>
              <a:t>rali</a:t>
            </a:r>
            <a:r>
              <a:rPr sz="3200" spc="5" dirty="0">
                <a:solidFill>
                  <a:srgbClr val="FF3399"/>
                </a:solidFill>
                <a:latin typeface="Arial"/>
                <a:cs typeface="Arial"/>
              </a:rPr>
              <a:t>z</a:t>
            </a:r>
            <a:r>
              <a:rPr sz="3200" spc="-5" dirty="0">
                <a:solidFill>
                  <a:srgbClr val="FF3399"/>
                </a:solidFill>
                <a:latin typeface="Arial"/>
                <a:cs typeface="Arial"/>
              </a:rPr>
              <a:t>a</a:t>
            </a:r>
            <a:r>
              <a:rPr sz="3200" spc="5" dirty="0">
                <a:solidFill>
                  <a:srgbClr val="FF3399"/>
                </a:solidFill>
                <a:latin typeface="Arial"/>
                <a:cs typeface="Arial"/>
              </a:rPr>
              <a:t>t</a:t>
            </a:r>
            <a:r>
              <a:rPr sz="3200" spc="-15" dirty="0">
                <a:solidFill>
                  <a:srgbClr val="FF3399"/>
                </a:solidFill>
                <a:latin typeface="Arial"/>
                <a:cs typeface="Arial"/>
              </a:rPr>
              <a:t>i</a:t>
            </a:r>
            <a:r>
              <a:rPr sz="3200" spc="5" dirty="0">
                <a:solidFill>
                  <a:srgbClr val="FF3399"/>
                </a:solidFill>
                <a:latin typeface="Arial"/>
                <a:cs typeface="Arial"/>
              </a:rPr>
              <a:t>o</a:t>
            </a:r>
            <a:r>
              <a:rPr sz="3200" dirty="0">
                <a:solidFill>
                  <a:srgbClr val="FF3399"/>
                </a:solidFill>
                <a:latin typeface="Arial"/>
                <a:cs typeface="Arial"/>
              </a:rPr>
              <a:t>n	</a:t>
            </a:r>
            <a:r>
              <a:rPr sz="3200" spc="-2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sz="3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ut 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structural defect.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This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stage can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be 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reversed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by</a:t>
            </a:r>
            <a:r>
              <a:rPr sz="3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fluoridation	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and enhanced  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mouth</a:t>
            </a:r>
            <a:r>
              <a:rPr sz="3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hygiene</a:t>
            </a:r>
          </a:p>
          <a:p>
            <a:pPr marL="12700" marR="347980">
              <a:lnSpc>
                <a:spcPct val="99900"/>
              </a:lnSpc>
              <a:spcBef>
                <a:spcPts val="790"/>
              </a:spcBef>
            </a:pPr>
            <a:r>
              <a:rPr sz="3200" b="1" dirty="0">
                <a:solidFill>
                  <a:prstClr val="black"/>
                </a:solidFill>
                <a:latin typeface="Arial"/>
                <a:cs typeface="Arial"/>
              </a:rPr>
              <a:t>Superficial caries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sz="3200" dirty="0">
                <a:solidFill>
                  <a:srgbClr val="FF3399"/>
                </a:solidFill>
                <a:latin typeface="Arial"/>
                <a:cs typeface="Arial"/>
              </a:rPr>
              <a:t>Caries  superficialis):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Enamel caries,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wedge- 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shaped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structural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defect. Caries has  affected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the </a:t>
            </a:r>
            <a:r>
              <a:rPr sz="3200" spc="5" dirty="0">
                <a:solidFill>
                  <a:prstClr val="black"/>
                </a:solidFill>
                <a:latin typeface="Arial"/>
                <a:cs typeface="Arial"/>
              </a:rPr>
              <a:t>enamel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layer,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but has</a:t>
            </a:r>
            <a:r>
              <a:rPr sz="3200" spc="-7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prstClr val="black"/>
                </a:solidFill>
                <a:latin typeface="Arial"/>
                <a:cs typeface="Arial"/>
              </a:rPr>
              <a:t>not  yet penetrated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sz="3200" spc="-3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prstClr val="black"/>
                </a:solidFill>
                <a:latin typeface="Arial"/>
                <a:cs typeface="Arial"/>
              </a:rPr>
              <a:t>dentin.</a:t>
            </a:r>
            <a:endParaRPr sz="32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8010" y="342900"/>
            <a:ext cx="8270875" cy="4894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8940" marR="106680" indent="-408940">
              <a:lnSpc>
                <a:spcPct val="99900"/>
              </a:lnSpc>
              <a:spcBef>
                <a:spcPts val="100"/>
              </a:spcBef>
              <a:buFont typeface="Arial"/>
              <a:buAutoNum type="arabicPeriod" startAt="3"/>
              <a:tabLst>
                <a:tab pos="408940" algn="l"/>
              </a:tabLst>
            </a:pPr>
            <a:r>
              <a:rPr sz="2800" b="1" spc="-5" dirty="0">
                <a:solidFill>
                  <a:prstClr val="black"/>
                </a:solidFill>
                <a:latin typeface="Arial"/>
                <a:cs typeface="Arial"/>
              </a:rPr>
              <a:t>Moderate caries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sz="2800" spc="-5" dirty="0">
                <a:solidFill>
                  <a:srgbClr val="FF3399"/>
                </a:solidFill>
                <a:latin typeface="Arial"/>
                <a:cs typeface="Arial"/>
              </a:rPr>
              <a:t>Caries </a:t>
            </a:r>
            <a:r>
              <a:rPr sz="2800" dirty="0">
                <a:solidFill>
                  <a:srgbClr val="FF3399"/>
                </a:solidFill>
                <a:latin typeface="Arial"/>
                <a:cs typeface="Arial"/>
              </a:rPr>
              <a:t>media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):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Dentin caries.  Extensive structural defect. Caries has  penetrated up to the dentin and spreads 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two- 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dimensionally beneath the enamel defect </a:t>
            </a:r>
            <a:r>
              <a:rPr sz="2800" spc="-10" dirty="0">
                <a:solidFill>
                  <a:prstClr val="black"/>
                </a:solidFill>
                <a:latin typeface="Arial"/>
                <a:cs typeface="Arial"/>
              </a:rPr>
              <a:t>where 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the dentin offers little</a:t>
            </a:r>
            <a:r>
              <a:rPr sz="28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resistance.</a:t>
            </a:r>
            <a:endParaRPr sz="2800">
              <a:solidFill>
                <a:prstClr val="black"/>
              </a:solidFill>
              <a:latin typeface="Arial"/>
              <a:cs typeface="Arial"/>
            </a:endParaRPr>
          </a:p>
          <a:p>
            <a:pPr marL="408940" marR="373380" indent="-408940" algn="just">
              <a:spcBef>
                <a:spcPts val="700"/>
              </a:spcBef>
              <a:buFont typeface="Arial"/>
              <a:buAutoNum type="arabicPeriod" startAt="3"/>
              <a:tabLst>
                <a:tab pos="408940" algn="l"/>
              </a:tabLst>
            </a:pPr>
            <a:r>
              <a:rPr sz="2800" b="1" spc="-5" dirty="0">
                <a:solidFill>
                  <a:prstClr val="black"/>
                </a:solidFill>
                <a:latin typeface="Arial"/>
                <a:cs typeface="Arial"/>
              </a:rPr>
              <a:t>Deep caries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sz="2800" spc="-5" dirty="0">
                <a:solidFill>
                  <a:srgbClr val="FF3399"/>
                </a:solidFill>
                <a:latin typeface="Arial"/>
                <a:cs typeface="Arial"/>
              </a:rPr>
              <a:t>Caries </a:t>
            </a:r>
            <a:r>
              <a:rPr sz="2800" dirty="0">
                <a:solidFill>
                  <a:srgbClr val="FF3399"/>
                </a:solidFill>
                <a:latin typeface="Arial"/>
                <a:cs typeface="Arial"/>
              </a:rPr>
              <a:t>profunda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):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Deep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structural 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defect. Caries has penetrated up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to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the dentin  layers of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the tooth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close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to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sz="28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pulp.</a:t>
            </a:r>
            <a:endParaRPr sz="2800">
              <a:solidFill>
                <a:prstClr val="black"/>
              </a:solidFill>
              <a:latin typeface="Arial"/>
              <a:cs typeface="Arial"/>
            </a:endParaRPr>
          </a:p>
          <a:p>
            <a:pPr marL="408940" marR="5080" indent="-408940">
              <a:spcBef>
                <a:spcPts val="700"/>
              </a:spcBef>
              <a:buFont typeface="Arial"/>
              <a:buAutoNum type="arabicPeriod" startAt="3"/>
              <a:tabLst>
                <a:tab pos="408940" algn="l"/>
              </a:tabLst>
            </a:pPr>
            <a:r>
              <a:rPr sz="2800" b="1" spc="-5" dirty="0">
                <a:solidFill>
                  <a:prstClr val="black"/>
                </a:solidFill>
                <a:latin typeface="Arial"/>
                <a:cs typeface="Arial"/>
              </a:rPr>
              <a:t>Deep complicated caries </a:t>
            </a:r>
            <a:r>
              <a:rPr sz="2800" spc="-5" dirty="0">
                <a:solidFill>
                  <a:srgbClr val="FF3399"/>
                </a:solidFill>
                <a:latin typeface="Arial"/>
                <a:cs typeface="Arial"/>
              </a:rPr>
              <a:t>(Caries profunda  </a:t>
            </a:r>
            <a:r>
              <a:rPr sz="2800" dirty="0">
                <a:solidFill>
                  <a:srgbClr val="FF3399"/>
                </a:solidFill>
                <a:latin typeface="Arial"/>
                <a:cs typeface="Arial"/>
              </a:rPr>
              <a:t>complicata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:Caries has led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to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the opening of the  pulp cavity </a:t>
            </a:r>
            <a:r>
              <a:rPr sz="28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sz="2800" i="1" dirty="0">
                <a:solidFill>
                  <a:prstClr val="black"/>
                </a:solidFill>
                <a:latin typeface="Arial"/>
                <a:cs typeface="Arial"/>
              </a:rPr>
              <a:t>pulpa </a:t>
            </a:r>
            <a:r>
              <a:rPr sz="2800" i="1" spc="-5" dirty="0">
                <a:solidFill>
                  <a:prstClr val="black"/>
                </a:solidFill>
                <a:latin typeface="Arial"/>
                <a:cs typeface="Arial"/>
              </a:rPr>
              <a:t>aperta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or open</a:t>
            </a:r>
            <a:r>
              <a:rPr sz="28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prstClr val="black"/>
                </a:solidFill>
                <a:latin typeface="Arial"/>
                <a:cs typeface="Arial"/>
              </a:rPr>
              <a:t>pulp).</a:t>
            </a:r>
            <a:endParaRPr sz="28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0"/>
            <a:ext cx="8753341" cy="1339403"/>
          </a:xfrm>
        </p:spPr>
        <p:txBody>
          <a:bodyPr/>
          <a:lstStyle/>
          <a:p>
            <a:r>
              <a:rPr lang="en-US" dirty="0" smtClean="0"/>
              <a:t>TAKE HOME MESSAGE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8670" y="1850512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Dental caries is the most common chronic disease in the world</a:t>
            </a:r>
          </a:p>
          <a:p>
            <a:endParaRPr lang="en-US" dirty="0"/>
          </a:p>
          <a:p>
            <a:r>
              <a:rPr lang="en-US" dirty="0" smtClean="0"/>
              <a:t>It is a multifactorial disease </a:t>
            </a:r>
          </a:p>
          <a:p>
            <a:endParaRPr lang="en-US" dirty="0"/>
          </a:p>
          <a:p>
            <a:r>
              <a:rPr lang="en-US" dirty="0" smtClean="0"/>
              <a:t>Tetrad of dental caries include- host, substrate ,</a:t>
            </a:r>
            <a:r>
              <a:rPr lang="en-US" dirty="0" err="1" smtClean="0"/>
              <a:t>flora,time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5184716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dental caries </a:t>
            </a:r>
          </a:p>
          <a:p>
            <a:r>
              <a:rPr lang="en-US" dirty="0" smtClean="0"/>
              <a:t>GV Black classification</a:t>
            </a:r>
          </a:p>
          <a:p>
            <a:r>
              <a:rPr lang="en-US" dirty="0" smtClean="0"/>
              <a:t>theories of dental caries</a:t>
            </a:r>
          </a:p>
        </p:txBody>
      </p:sp>
    </p:spTree>
    <p:extLst>
      <p:ext uri="{BB962C8B-B14F-4D97-AF65-F5344CB8AC3E}">
        <p14:creationId xmlns:p14="http://schemas.microsoft.com/office/powerpoint/2010/main" xmlns="" val="2006172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I. </a:t>
            </a:r>
            <a:r>
              <a:rPr lang="en-US" dirty="0" err="1"/>
              <a:t>ingle,DDS,MSD</a:t>
            </a:r>
            <a:r>
              <a:rPr lang="en-US" dirty="0"/>
              <a:t> </a:t>
            </a:r>
            <a:r>
              <a:rPr lang="en-US" dirty="0" err="1"/>
              <a:t>Endodontics</a:t>
            </a:r>
            <a:r>
              <a:rPr lang="en-US" dirty="0"/>
              <a:t> Fifth edition</a:t>
            </a:r>
          </a:p>
          <a:p>
            <a:r>
              <a:rPr lang="en-US" dirty="0" err="1"/>
              <a:t>M.A.Marzouk,A.L.Simonton,R.D.Gross</a:t>
            </a:r>
            <a:r>
              <a:rPr lang="en-US" dirty="0"/>
              <a:t> Modern Theory and Practice Operative Dentistry.</a:t>
            </a:r>
          </a:p>
          <a:p>
            <a:r>
              <a:rPr lang="en-US" dirty="0" err="1"/>
              <a:t>Shaffers</a:t>
            </a:r>
            <a:r>
              <a:rPr lang="en-US" dirty="0"/>
              <a:t> Textbook Of Oral Pathology and Medicine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163298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38200" y="4760686"/>
            <a:ext cx="10831286" cy="1414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786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51579" y="1900224"/>
            <a:ext cx="5034280" cy="1716432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2041525" marR="5080" indent="-2029460">
              <a:lnSpc>
                <a:spcPct val="120700"/>
              </a:lnSpc>
              <a:spcBef>
                <a:spcPts val="95"/>
              </a:spcBef>
            </a:pPr>
            <a:r>
              <a:rPr sz="4800" spc="-5" dirty="0">
                <a:latin typeface="Arial"/>
                <a:cs typeface="Arial"/>
              </a:rPr>
              <a:t>C</a:t>
            </a:r>
            <a:r>
              <a:rPr sz="4800" spc="-15" dirty="0">
                <a:latin typeface="Arial"/>
                <a:cs typeface="Arial"/>
              </a:rPr>
              <a:t>L</a:t>
            </a:r>
            <a:r>
              <a:rPr sz="4800" dirty="0">
                <a:latin typeface="Arial"/>
                <a:cs typeface="Arial"/>
              </a:rPr>
              <a:t>A</a:t>
            </a:r>
            <a:r>
              <a:rPr sz="4800" spc="-5" dirty="0">
                <a:latin typeface="Arial"/>
                <a:cs typeface="Arial"/>
              </a:rPr>
              <a:t>SS</a:t>
            </a:r>
            <a:r>
              <a:rPr sz="4800" dirty="0">
                <a:latin typeface="Arial"/>
                <a:cs typeface="Arial"/>
              </a:rPr>
              <a:t>I</a:t>
            </a:r>
            <a:r>
              <a:rPr sz="4800" spc="-15" dirty="0">
                <a:latin typeface="Arial"/>
                <a:cs typeface="Arial"/>
              </a:rPr>
              <a:t>F</a:t>
            </a:r>
            <a:r>
              <a:rPr sz="4800" dirty="0">
                <a:latin typeface="Arial"/>
                <a:cs typeface="Arial"/>
              </a:rPr>
              <a:t>I</a:t>
            </a:r>
            <a:r>
              <a:rPr sz="4800" spc="-10" dirty="0">
                <a:latin typeface="Arial"/>
                <a:cs typeface="Arial"/>
              </a:rPr>
              <a:t>C</a:t>
            </a:r>
            <a:r>
              <a:rPr sz="4800" dirty="0">
                <a:latin typeface="Arial"/>
                <a:cs typeface="Arial"/>
              </a:rPr>
              <a:t>A</a:t>
            </a:r>
            <a:r>
              <a:rPr sz="4800" spc="15" dirty="0">
                <a:latin typeface="Arial"/>
                <a:cs typeface="Arial"/>
              </a:rPr>
              <a:t>T</a:t>
            </a:r>
            <a:r>
              <a:rPr sz="4800" spc="-10" dirty="0">
                <a:latin typeface="Arial"/>
                <a:cs typeface="Arial"/>
              </a:rPr>
              <a:t>ION  </a:t>
            </a:r>
            <a:r>
              <a:rPr sz="4800" dirty="0">
                <a:latin typeface="Arial"/>
                <a:cs typeface="Arial"/>
              </a:rPr>
              <a:t>OF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20489" y="3780790"/>
            <a:ext cx="48704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800" dirty="0">
                <a:solidFill>
                  <a:prstClr val="black"/>
                </a:solidFill>
                <a:latin typeface="Arial"/>
                <a:cs typeface="Arial"/>
              </a:rPr>
              <a:t>DENTAL</a:t>
            </a:r>
            <a:r>
              <a:rPr sz="4800" spc="-10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4800" spc="-5" dirty="0">
                <a:solidFill>
                  <a:prstClr val="black"/>
                </a:solidFill>
                <a:latin typeface="Arial"/>
                <a:cs typeface="Arial"/>
              </a:rPr>
              <a:t>CARIES</a:t>
            </a:r>
            <a:endParaRPr sz="48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0" y="825500"/>
            <a:ext cx="7778750" cy="63500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635750" algn="l"/>
              </a:tabLst>
            </a:pPr>
            <a:r>
              <a:rPr sz="4000" spc="-5" dirty="0">
                <a:latin typeface="Arial"/>
                <a:cs typeface="Arial"/>
              </a:rPr>
              <a:t>1</a:t>
            </a:r>
            <a:r>
              <a:rPr sz="4000" dirty="0">
                <a:latin typeface="Arial"/>
                <a:cs typeface="Arial"/>
              </a:rPr>
              <a:t>.</a:t>
            </a:r>
            <a:r>
              <a:rPr sz="4000" spc="-10" dirty="0">
                <a:latin typeface="Arial"/>
                <a:cs typeface="Arial"/>
              </a:rPr>
              <a:t>BA</a:t>
            </a:r>
            <a:r>
              <a:rPr sz="4000" dirty="0">
                <a:latin typeface="Arial"/>
                <a:cs typeface="Arial"/>
              </a:rPr>
              <a:t>S</a:t>
            </a:r>
            <a:r>
              <a:rPr sz="4000" spc="-10" dirty="0">
                <a:latin typeface="Arial"/>
                <a:cs typeface="Arial"/>
              </a:rPr>
              <a:t>E</a:t>
            </a:r>
            <a:r>
              <a:rPr sz="4000" dirty="0">
                <a:latin typeface="Arial"/>
                <a:cs typeface="Arial"/>
              </a:rPr>
              <a:t>D</a:t>
            </a:r>
            <a:r>
              <a:rPr sz="4000" spc="-5" dirty="0">
                <a:latin typeface="Arial"/>
                <a:cs typeface="Arial"/>
              </a:rPr>
              <a:t> O</a:t>
            </a:r>
            <a:r>
              <a:rPr sz="4000" dirty="0">
                <a:latin typeface="Arial"/>
                <a:cs typeface="Arial"/>
              </a:rPr>
              <a:t>N</a:t>
            </a:r>
            <a:r>
              <a:rPr sz="4000" spc="-15" dirty="0">
                <a:latin typeface="Arial"/>
                <a:cs typeface="Arial"/>
              </a:rPr>
              <a:t> </a:t>
            </a:r>
            <a:r>
              <a:rPr sz="4000" dirty="0">
                <a:latin typeface="Arial"/>
                <a:cs typeface="Arial"/>
              </a:rPr>
              <a:t>A</a:t>
            </a:r>
            <a:r>
              <a:rPr sz="4000" spc="-10" dirty="0">
                <a:latin typeface="Arial"/>
                <a:cs typeface="Arial"/>
              </a:rPr>
              <a:t>NA</a:t>
            </a:r>
            <a:r>
              <a:rPr sz="4000" dirty="0">
                <a:latin typeface="Arial"/>
                <a:cs typeface="Arial"/>
              </a:rPr>
              <a:t>T</a:t>
            </a:r>
            <a:r>
              <a:rPr sz="4000" spc="-5" dirty="0">
                <a:latin typeface="Arial"/>
                <a:cs typeface="Arial"/>
              </a:rPr>
              <a:t>O</a:t>
            </a:r>
            <a:r>
              <a:rPr sz="4000" spc="-10" dirty="0">
                <a:latin typeface="Arial"/>
                <a:cs typeface="Arial"/>
              </a:rPr>
              <a:t>M</a:t>
            </a:r>
            <a:r>
              <a:rPr sz="4000" dirty="0">
                <a:latin typeface="Arial"/>
                <a:cs typeface="Arial"/>
              </a:rPr>
              <a:t>I</a:t>
            </a:r>
            <a:r>
              <a:rPr sz="4000" spc="-10" dirty="0">
                <a:latin typeface="Arial"/>
                <a:cs typeface="Arial"/>
              </a:rPr>
              <a:t>CA</a:t>
            </a:r>
            <a:r>
              <a:rPr sz="4000" dirty="0">
                <a:latin typeface="Arial"/>
                <a:cs typeface="Arial"/>
              </a:rPr>
              <a:t>L	</a:t>
            </a:r>
            <a:r>
              <a:rPr sz="4000" spc="-10" dirty="0">
                <a:latin typeface="Arial"/>
                <a:cs typeface="Arial"/>
              </a:rPr>
              <a:t>S</a:t>
            </a:r>
            <a:r>
              <a:rPr sz="4000" dirty="0">
                <a:latin typeface="Arial"/>
                <a:cs typeface="Arial"/>
              </a:rPr>
              <a:t>ITE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525509" y="4497070"/>
            <a:ext cx="1334770" cy="1334770"/>
          </a:xfrm>
          <a:custGeom>
            <a:avLst/>
            <a:gdLst/>
            <a:ahLst/>
            <a:cxnLst/>
            <a:rect l="l" t="t" r="r" b="b"/>
            <a:pathLst>
              <a:path w="1334770" h="1334770">
                <a:moveTo>
                  <a:pt x="1334770" y="69849"/>
                </a:moveTo>
                <a:lnTo>
                  <a:pt x="0" y="69849"/>
                </a:lnTo>
                <a:lnTo>
                  <a:pt x="0" y="1334769"/>
                </a:lnTo>
                <a:lnTo>
                  <a:pt x="1334770" y="1334769"/>
                </a:lnTo>
                <a:lnTo>
                  <a:pt x="1334770" y="69849"/>
                </a:lnTo>
                <a:close/>
              </a:path>
              <a:path w="1334770" h="1334770">
                <a:moveTo>
                  <a:pt x="899160" y="0"/>
                </a:moveTo>
                <a:lnTo>
                  <a:pt x="449580" y="0"/>
                </a:lnTo>
                <a:lnTo>
                  <a:pt x="421640" y="13969"/>
                </a:lnTo>
                <a:lnTo>
                  <a:pt x="407670" y="27939"/>
                </a:lnTo>
                <a:lnTo>
                  <a:pt x="379730" y="41909"/>
                </a:lnTo>
                <a:lnTo>
                  <a:pt x="365760" y="55879"/>
                </a:lnTo>
                <a:lnTo>
                  <a:pt x="365760" y="69849"/>
                </a:lnTo>
                <a:lnTo>
                  <a:pt x="449580" y="69849"/>
                </a:lnTo>
                <a:lnTo>
                  <a:pt x="449580" y="55879"/>
                </a:lnTo>
                <a:lnTo>
                  <a:pt x="463550" y="41909"/>
                </a:lnTo>
                <a:lnTo>
                  <a:pt x="955040" y="41909"/>
                </a:lnTo>
                <a:lnTo>
                  <a:pt x="927100" y="13969"/>
                </a:lnTo>
                <a:lnTo>
                  <a:pt x="899160" y="0"/>
                </a:lnTo>
                <a:close/>
              </a:path>
              <a:path w="1334770" h="1334770">
                <a:moveTo>
                  <a:pt x="969010" y="41909"/>
                </a:moveTo>
                <a:lnTo>
                  <a:pt x="885190" y="41909"/>
                </a:lnTo>
                <a:lnTo>
                  <a:pt x="885190" y="55879"/>
                </a:lnTo>
                <a:lnTo>
                  <a:pt x="899160" y="55879"/>
                </a:lnTo>
                <a:lnTo>
                  <a:pt x="899160" y="69849"/>
                </a:lnTo>
                <a:lnTo>
                  <a:pt x="969010" y="69849"/>
                </a:lnTo>
                <a:lnTo>
                  <a:pt x="969010" y="41909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525509" y="4566920"/>
            <a:ext cx="969010" cy="0"/>
          </a:xfrm>
          <a:custGeom>
            <a:avLst/>
            <a:gdLst/>
            <a:ahLst/>
            <a:cxnLst/>
            <a:rect l="l" t="t" r="r" b="b"/>
            <a:pathLst>
              <a:path w="969009">
                <a:moveTo>
                  <a:pt x="0" y="0"/>
                </a:moveTo>
                <a:lnTo>
                  <a:pt x="96901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637269" y="4608829"/>
            <a:ext cx="1334770" cy="1334770"/>
          </a:xfrm>
          <a:custGeom>
            <a:avLst/>
            <a:gdLst/>
            <a:ahLst/>
            <a:cxnLst/>
            <a:rect l="l" t="t" r="r" b="b"/>
            <a:pathLst>
              <a:path w="1334770" h="1334770">
                <a:moveTo>
                  <a:pt x="1334770" y="71120"/>
                </a:moveTo>
                <a:lnTo>
                  <a:pt x="0" y="71120"/>
                </a:lnTo>
                <a:lnTo>
                  <a:pt x="0" y="1334770"/>
                </a:lnTo>
                <a:lnTo>
                  <a:pt x="1334770" y="1334770"/>
                </a:lnTo>
                <a:lnTo>
                  <a:pt x="1334770" y="71120"/>
                </a:lnTo>
                <a:close/>
              </a:path>
              <a:path w="1334770" h="1334770">
                <a:moveTo>
                  <a:pt x="899159" y="0"/>
                </a:moveTo>
                <a:lnTo>
                  <a:pt x="449579" y="0"/>
                </a:lnTo>
                <a:lnTo>
                  <a:pt x="421639" y="15240"/>
                </a:lnTo>
                <a:lnTo>
                  <a:pt x="407670" y="27940"/>
                </a:lnTo>
                <a:lnTo>
                  <a:pt x="379729" y="43180"/>
                </a:lnTo>
                <a:lnTo>
                  <a:pt x="365759" y="57150"/>
                </a:lnTo>
                <a:lnTo>
                  <a:pt x="365759" y="71120"/>
                </a:lnTo>
                <a:lnTo>
                  <a:pt x="449579" y="71120"/>
                </a:lnTo>
                <a:lnTo>
                  <a:pt x="449579" y="57150"/>
                </a:lnTo>
                <a:lnTo>
                  <a:pt x="463550" y="43180"/>
                </a:lnTo>
                <a:lnTo>
                  <a:pt x="955039" y="43180"/>
                </a:lnTo>
                <a:lnTo>
                  <a:pt x="942339" y="27940"/>
                </a:lnTo>
                <a:lnTo>
                  <a:pt x="927100" y="15240"/>
                </a:lnTo>
                <a:lnTo>
                  <a:pt x="899159" y="0"/>
                </a:lnTo>
                <a:close/>
              </a:path>
              <a:path w="1334770" h="1334770">
                <a:moveTo>
                  <a:pt x="970279" y="43180"/>
                </a:moveTo>
                <a:lnTo>
                  <a:pt x="885189" y="43180"/>
                </a:lnTo>
                <a:lnTo>
                  <a:pt x="885189" y="57150"/>
                </a:lnTo>
                <a:lnTo>
                  <a:pt x="899159" y="57150"/>
                </a:lnTo>
                <a:lnTo>
                  <a:pt x="899159" y="71120"/>
                </a:lnTo>
                <a:lnTo>
                  <a:pt x="970279" y="71120"/>
                </a:lnTo>
                <a:lnTo>
                  <a:pt x="970279" y="4318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637269" y="4679950"/>
            <a:ext cx="970280" cy="0"/>
          </a:xfrm>
          <a:custGeom>
            <a:avLst/>
            <a:gdLst/>
            <a:ahLst/>
            <a:cxnLst/>
            <a:rect l="l" t="t" r="r" b="b"/>
            <a:pathLst>
              <a:path w="970279">
                <a:moveTo>
                  <a:pt x="0" y="0"/>
                </a:moveTo>
                <a:lnTo>
                  <a:pt x="970279" y="0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637269" y="4608829"/>
            <a:ext cx="1334770" cy="1334770"/>
          </a:xfrm>
          <a:custGeom>
            <a:avLst/>
            <a:gdLst/>
            <a:ahLst/>
            <a:cxnLst/>
            <a:rect l="l" t="t" r="r" b="b"/>
            <a:pathLst>
              <a:path w="1334770" h="1334770">
                <a:moveTo>
                  <a:pt x="674370" y="1334770"/>
                </a:moveTo>
                <a:lnTo>
                  <a:pt x="1334770" y="1334770"/>
                </a:lnTo>
                <a:lnTo>
                  <a:pt x="1334770" y="674370"/>
                </a:lnTo>
                <a:lnTo>
                  <a:pt x="1334770" y="71120"/>
                </a:lnTo>
                <a:lnTo>
                  <a:pt x="970279" y="71120"/>
                </a:lnTo>
                <a:lnTo>
                  <a:pt x="970279" y="57150"/>
                </a:lnTo>
                <a:lnTo>
                  <a:pt x="970279" y="43180"/>
                </a:lnTo>
                <a:lnTo>
                  <a:pt x="955039" y="43180"/>
                </a:lnTo>
                <a:lnTo>
                  <a:pt x="942339" y="27940"/>
                </a:lnTo>
                <a:lnTo>
                  <a:pt x="927100" y="15240"/>
                </a:lnTo>
                <a:lnTo>
                  <a:pt x="899159" y="0"/>
                </a:lnTo>
                <a:lnTo>
                  <a:pt x="871220" y="0"/>
                </a:lnTo>
                <a:lnTo>
                  <a:pt x="829309" y="0"/>
                </a:lnTo>
                <a:lnTo>
                  <a:pt x="674370" y="0"/>
                </a:lnTo>
                <a:lnTo>
                  <a:pt x="520700" y="0"/>
                </a:lnTo>
                <a:lnTo>
                  <a:pt x="478789" y="0"/>
                </a:lnTo>
                <a:lnTo>
                  <a:pt x="449579" y="0"/>
                </a:lnTo>
                <a:lnTo>
                  <a:pt x="421639" y="15240"/>
                </a:lnTo>
                <a:lnTo>
                  <a:pt x="407670" y="27940"/>
                </a:lnTo>
                <a:lnTo>
                  <a:pt x="379729" y="43180"/>
                </a:lnTo>
                <a:lnTo>
                  <a:pt x="365759" y="57150"/>
                </a:lnTo>
                <a:lnTo>
                  <a:pt x="365759" y="71120"/>
                </a:lnTo>
                <a:lnTo>
                  <a:pt x="0" y="71120"/>
                </a:lnTo>
                <a:lnTo>
                  <a:pt x="0" y="674370"/>
                </a:lnTo>
                <a:lnTo>
                  <a:pt x="0" y="1334770"/>
                </a:lnTo>
                <a:lnTo>
                  <a:pt x="674370" y="133477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086850" y="4652009"/>
            <a:ext cx="449580" cy="27940"/>
          </a:xfrm>
          <a:custGeom>
            <a:avLst/>
            <a:gdLst/>
            <a:ahLst/>
            <a:cxnLst/>
            <a:rect l="l" t="t" r="r" b="b"/>
            <a:pathLst>
              <a:path w="449579" h="27939">
                <a:moveTo>
                  <a:pt x="449579" y="27939"/>
                </a:moveTo>
                <a:lnTo>
                  <a:pt x="449579" y="13969"/>
                </a:lnTo>
                <a:lnTo>
                  <a:pt x="435609" y="13969"/>
                </a:lnTo>
                <a:lnTo>
                  <a:pt x="435609" y="0"/>
                </a:lnTo>
                <a:lnTo>
                  <a:pt x="421640" y="0"/>
                </a:lnTo>
                <a:lnTo>
                  <a:pt x="407670" y="0"/>
                </a:lnTo>
                <a:lnTo>
                  <a:pt x="379729" y="0"/>
                </a:lnTo>
                <a:lnTo>
                  <a:pt x="13970" y="0"/>
                </a:lnTo>
                <a:lnTo>
                  <a:pt x="0" y="13969"/>
                </a:lnTo>
                <a:lnTo>
                  <a:pt x="0" y="27939"/>
                </a:lnTo>
                <a:lnTo>
                  <a:pt x="449579" y="2793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637269" y="4679950"/>
            <a:ext cx="970280" cy="0"/>
          </a:xfrm>
          <a:custGeom>
            <a:avLst/>
            <a:gdLst/>
            <a:ahLst/>
            <a:cxnLst/>
            <a:rect l="l" t="t" r="r" b="b"/>
            <a:pathLst>
              <a:path w="970279">
                <a:moveTo>
                  <a:pt x="899159" y="0"/>
                </a:moveTo>
                <a:lnTo>
                  <a:pt x="970279" y="0"/>
                </a:lnTo>
                <a:lnTo>
                  <a:pt x="0" y="0"/>
                </a:lnTo>
              </a:path>
            </a:pathLst>
          </a:custGeom>
          <a:ln w="139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27529" y="1751330"/>
            <a:ext cx="1772920" cy="1774189"/>
          </a:xfrm>
          <a:custGeom>
            <a:avLst/>
            <a:gdLst/>
            <a:ahLst/>
            <a:cxnLst/>
            <a:rect l="l" t="t" r="r" b="b"/>
            <a:pathLst>
              <a:path w="1772920" h="1774189">
                <a:moveTo>
                  <a:pt x="1772920" y="92710"/>
                </a:moveTo>
                <a:lnTo>
                  <a:pt x="0" y="92710"/>
                </a:lnTo>
                <a:lnTo>
                  <a:pt x="0" y="1774190"/>
                </a:lnTo>
                <a:lnTo>
                  <a:pt x="1772920" y="1774190"/>
                </a:lnTo>
                <a:lnTo>
                  <a:pt x="1772920" y="92710"/>
                </a:lnTo>
                <a:close/>
              </a:path>
              <a:path w="1772920" h="1774189">
                <a:moveTo>
                  <a:pt x="1195070" y="0"/>
                </a:moveTo>
                <a:lnTo>
                  <a:pt x="596900" y="0"/>
                </a:lnTo>
                <a:lnTo>
                  <a:pt x="560070" y="17780"/>
                </a:lnTo>
                <a:lnTo>
                  <a:pt x="541020" y="36830"/>
                </a:lnTo>
                <a:lnTo>
                  <a:pt x="504190" y="55880"/>
                </a:lnTo>
                <a:lnTo>
                  <a:pt x="485140" y="74930"/>
                </a:lnTo>
                <a:lnTo>
                  <a:pt x="485140" y="92710"/>
                </a:lnTo>
                <a:lnTo>
                  <a:pt x="596900" y="92710"/>
                </a:lnTo>
                <a:lnTo>
                  <a:pt x="596900" y="74930"/>
                </a:lnTo>
                <a:lnTo>
                  <a:pt x="615950" y="55880"/>
                </a:lnTo>
                <a:lnTo>
                  <a:pt x="1270000" y="55880"/>
                </a:lnTo>
                <a:lnTo>
                  <a:pt x="1231900" y="17780"/>
                </a:lnTo>
                <a:lnTo>
                  <a:pt x="1195070" y="0"/>
                </a:lnTo>
                <a:close/>
              </a:path>
              <a:path w="1772920" h="1774189">
                <a:moveTo>
                  <a:pt x="1287780" y="55880"/>
                </a:moveTo>
                <a:lnTo>
                  <a:pt x="1176020" y="55880"/>
                </a:lnTo>
                <a:lnTo>
                  <a:pt x="1176020" y="74930"/>
                </a:lnTo>
                <a:lnTo>
                  <a:pt x="1195070" y="74930"/>
                </a:lnTo>
                <a:lnTo>
                  <a:pt x="1195070" y="92710"/>
                </a:lnTo>
                <a:lnTo>
                  <a:pt x="1287780" y="92710"/>
                </a:lnTo>
                <a:lnTo>
                  <a:pt x="1287780" y="5588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27529" y="1844039"/>
            <a:ext cx="1287780" cy="0"/>
          </a:xfrm>
          <a:custGeom>
            <a:avLst/>
            <a:gdLst/>
            <a:ahLst/>
            <a:cxnLst/>
            <a:rect l="l" t="t" r="r" b="b"/>
            <a:pathLst>
              <a:path w="1287780">
                <a:moveTo>
                  <a:pt x="0" y="0"/>
                </a:moveTo>
                <a:lnTo>
                  <a:pt x="128778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76120" y="1899920"/>
            <a:ext cx="1774189" cy="1775460"/>
          </a:xfrm>
          <a:custGeom>
            <a:avLst/>
            <a:gdLst/>
            <a:ahLst/>
            <a:cxnLst/>
            <a:rect l="l" t="t" r="r" b="b"/>
            <a:pathLst>
              <a:path w="1774189" h="1775460">
                <a:moveTo>
                  <a:pt x="1774190" y="93979"/>
                </a:moveTo>
                <a:lnTo>
                  <a:pt x="0" y="93979"/>
                </a:lnTo>
                <a:lnTo>
                  <a:pt x="0" y="1775459"/>
                </a:lnTo>
                <a:lnTo>
                  <a:pt x="1774190" y="1775459"/>
                </a:lnTo>
                <a:lnTo>
                  <a:pt x="1774190" y="93979"/>
                </a:lnTo>
                <a:close/>
              </a:path>
              <a:path w="1774189" h="1775460">
                <a:moveTo>
                  <a:pt x="1195070" y="0"/>
                </a:moveTo>
                <a:lnTo>
                  <a:pt x="598170" y="0"/>
                </a:lnTo>
                <a:lnTo>
                  <a:pt x="560070" y="19050"/>
                </a:lnTo>
                <a:lnTo>
                  <a:pt x="542290" y="38100"/>
                </a:lnTo>
                <a:lnTo>
                  <a:pt x="504189" y="57150"/>
                </a:lnTo>
                <a:lnTo>
                  <a:pt x="485139" y="74929"/>
                </a:lnTo>
                <a:lnTo>
                  <a:pt x="485139" y="93979"/>
                </a:lnTo>
                <a:lnTo>
                  <a:pt x="598170" y="93979"/>
                </a:lnTo>
                <a:lnTo>
                  <a:pt x="598170" y="74929"/>
                </a:lnTo>
                <a:lnTo>
                  <a:pt x="615949" y="57150"/>
                </a:lnTo>
                <a:lnTo>
                  <a:pt x="1270000" y="57150"/>
                </a:lnTo>
                <a:lnTo>
                  <a:pt x="1231900" y="19050"/>
                </a:lnTo>
                <a:lnTo>
                  <a:pt x="1195070" y="0"/>
                </a:lnTo>
                <a:close/>
              </a:path>
              <a:path w="1774189" h="1775460">
                <a:moveTo>
                  <a:pt x="1289050" y="57150"/>
                </a:moveTo>
                <a:lnTo>
                  <a:pt x="1176020" y="57150"/>
                </a:lnTo>
                <a:lnTo>
                  <a:pt x="1176020" y="74929"/>
                </a:lnTo>
                <a:lnTo>
                  <a:pt x="1195070" y="74929"/>
                </a:lnTo>
                <a:lnTo>
                  <a:pt x="1195070" y="93979"/>
                </a:lnTo>
                <a:lnTo>
                  <a:pt x="1289050" y="93979"/>
                </a:lnTo>
                <a:lnTo>
                  <a:pt x="1289050" y="5715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76119" y="1993900"/>
            <a:ext cx="1289050" cy="0"/>
          </a:xfrm>
          <a:custGeom>
            <a:avLst/>
            <a:gdLst/>
            <a:ahLst/>
            <a:cxnLst/>
            <a:rect l="l" t="t" r="r" b="b"/>
            <a:pathLst>
              <a:path w="1289050">
                <a:moveTo>
                  <a:pt x="0" y="0"/>
                </a:moveTo>
                <a:lnTo>
                  <a:pt x="1289050" y="0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976120" y="1899920"/>
            <a:ext cx="1774189" cy="1775460"/>
          </a:xfrm>
          <a:custGeom>
            <a:avLst/>
            <a:gdLst/>
            <a:ahLst/>
            <a:cxnLst/>
            <a:rect l="l" t="t" r="r" b="b"/>
            <a:pathLst>
              <a:path w="1774189" h="1775460">
                <a:moveTo>
                  <a:pt x="896619" y="1775459"/>
                </a:moveTo>
                <a:lnTo>
                  <a:pt x="1774190" y="1775459"/>
                </a:lnTo>
                <a:lnTo>
                  <a:pt x="1774190" y="896619"/>
                </a:lnTo>
                <a:lnTo>
                  <a:pt x="1774190" y="93979"/>
                </a:lnTo>
                <a:lnTo>
                  <a:pt x="1289050" y="93979"/>
                </a:lnTo>
                <a:lnTo>
                  <a:pt x="1289050" y="74929"/>
                </a:lnTo>
                <a:lnTo>
                  <a:pt x="1289050" y="57150"/>
                </a:lnTo>
                <a:lnTo>
                  <a:pt x="1270000" y="57150"/>
                </a:lnTo>
                <a:lnTo>
                  <a:pt x="1250950" y="38100"/>
                </a:lnTo>
                <a:lnTo>
                  <a:pt x="1231900" y="19050"/>
                </a:lnTo>
                <a:lnTo>
                  <a:pt x="1195070" y="0"/>
                </a:lnTo>
                <a:lnTo>
                  <a:pt x="1158239" y="0"/>
                </a:lnTo>
                <a:lnTo>
                  <a:pt x="1102360" y="0"/>
                </a:lnTo>
                <a:lnTo>
                  <a:pt x="896619" y="0"/>
                </a:lnTo>
                <a:lnTo>
                  <a:pt x="690880" y="0"/>
                </a:lnTo>
                <a:lnTo>
                  <a:pt x="634999" y="0"/>
                </a:lnTo>
                <a:lnTo>
                  <a:pt x="598170" y="0"/>
                </a:lnTo>
                <a:lnTo>
                  <a:pt x="560070" y="19050"/>
                </a:lnTo>
                <a:lnTo>
                  <a:pt x="542290" y="38100"/>
                </a:lnTo>
                <a:lnTo>
                  <a:pt x="504189" y="57150"/>
                </a:lnTo>
                <a:lnTo>
                  <a:pt x="485139" y="74929"/>
                </a:lnTo>
                <a:lnTo>
                  <a:pt x="485139" y="93979"/>
                </a:lnTo>
                <a:lnTo>
                  <a:pt x="0" y="93979"/>
                </a:lnTo>
                <a:lnTo>
                  <a:pt x="0" y="896619"/>
                </a:lnTo>
                <a:lnTo>
                  <a:pt x="0" y="1775459"/>
                </a:lnTo>
                <a:lnTo>
                  <a:pt x="896619" y="177545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574289" y="1957070"/>
            <a:ext cx="596900" cy="36830"/>
          </a:xfrm>
          <a:custGeom>
            <a:avLst/>
            <a:gdLst/>
            <a:ahLst/>
            <a:cxnLst/>
            <a:rect l="l" t="t" r="r" b="b"/>
            <a:pathLst>
              <a:path w="596900" h="36830">
                <a:moveTo>
                  <a:pt x="596899" y="36829"/>
                </a:moveTo>
                <a:lnTo>
                  <a:pt x="596899" y="17779"/>
                </a:lnTo>
                <a:lnTo>
                  <a:pt x="577849" y="17779"/>
                </a:lnTo>
                <a:lnTo>
                  <a:pt x="577849" y="0"/>
                </a:lnTo>
                <a:lnTo>
                  <a:pt x="560069" y="0"/>
                </a:lnTo>
                <a:lnTo>
                  <a:pt x="541019" y="0"/>
                </a:lnTo>
                <a:lnTo>
                  <a:pt x="504190" y="0"/>
                </a:lnTo>
                <a:lnTo>
                  <a:pt x="17779" y="0"/>
                </a:lnTo>
                <a:lnTo>
                  <a:pt x="0" y="17779"/>
                </a:lnTo>
                <a:lnTo>
                  <a:pt x="0" y="36829"/>
                </a:lnTo>
                <a:lnTo>
                  <a:pt x="596899" y="3682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976119" y="1993900"/>
            <a:ext cx="1289050" cy="0"/>
          </a:xfrm>
          <a:custGeom>
            <a:avLst/>
            <a:gdLst/>
            <a:ahLst/>
            <a:cxnLst/>
            <a:rect l="l" t="t" r="r" b="b"/>
            <a:pathLst>
              <a:path w="1289050">
                <a:moveTo>
                  <a:pt x="1195070" y="0"/>
                </a:moveTo>
                <a:lnTo>
                  <a:pt x="1289050" y="0"/>
                </a:lnTo>
                <a:lnTo>
                  <a:pt x="0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72229" y="1945639"/>
            <a:ext cx="2186940" cy="2186940"/>
          </a:xfrm>
          <a:custGeom>
            <a:avLst/>
            <a:gdLst/>
            <a:ahLst/>
            <a:cxnLst/>
            <a:rect l="l" t="t" r="r" b="b"/>
            <a:pathLst>
              <a:path w="2186940" h="2186940">
                <a:moveTo>
                  <a:pt x="2186940" y="115570"/>
                </a:moveTo>
                <a:lnTo>
                  <a:pt x="0" y="115570"/>
                </a:lnTo>
                <a:lnTo>
                  <a:pt x="0" y="2186940"/>
                </a:lnTo>
                <a:lnTo>
                  <a:pt x="2186940" y="2186940"/>
                </a:lnTo>
                <a:lnTo>
                  <a:pt x="2186940" y="115570"/>
                </a:lnTo>
                <a:close/>
              </a:path>
              <a:path w="2186940" h="2186940">
                <a:moveTo>
                  <a:pt x="1473199" y="0"/>
                </a:moveTo>
                <a:lnTo>
                  <a:pt x="736600" y="0"/>
                </a:lnTo>
                <a:lnTo>
                  <a:pt x="690880" y="22860"/>
                </a:lnTo>
                <a:lnTo>
                  <a:pt x="668019" y="46989"/>
                </a:lnTo>
                <a:lnTo>
                  <a:pt x="621030" y="68580"/>
                </a:lnTo>
                <a:lnTo>
                  <a:pt x="599439" y="92710"/>
                </a:lnTo>
                <a:lnTo>
                  <a:pt x="599439" y="115570"/>
                </a:lnTo>
                <a:lnTo>
                  <a:pt x="736600" y="115570"/>
                </a:lnTo>
                <a:lnTo>
                  <a:pt x="736600" y="92710"/>
                </a:lnTo>
                <a:lnTo>
                  <a:pt x="759459" y="68580"/>
                </a:lnTo>
                <a:lnTo>
                  <a:pt x="1565909" y="68580"/>
                </a:lnTo>
                <a:lnTo>
                  <a:pt x="1541780" y="46989"/>
                </a:lnTo>
                <a:lnTo>
                  <a:pt x="1518920" y="22860"/>
                </a:lnTo>
                <a:lnTo>
                  <a:pt x="1473199" y="0"/>
                </a:lnTo>
                <a:close/>
              </a:path>
              <a:path w="2186940" h="2186940">
                <a:moveTo>
                  <a:pt x="1587499" y="68580"/>
                </a:moveTo>
                <a:lnTo>
                  <a:pt x="1450340" y="68580"/>
                </a:lnTo>
                <a:lnTo>
                  <a:pt x="1450340" y="92710"/>
                </a:lnTo>
                <a:lnTo>
                  <a:pt x="1473199" y="92710"/>
                </a:lnTo>
                <a:lnTo>
                  <a:pt x="1473199" y="115570"/>
                </a:lnTo>
                <a:lnTo>
                  <a:pt x="1587499" y="115570"/>
                </a:lnTo>
                <a:lnTo>
                  <a:pt x="1587499" y="6858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72229" y="2061210"/>
            <a:ext cx="1587500" cy="0"/>
          </a:xfrm>
          <a:custGeom>
            <a:avLst/>
            <a:gdLst/>
            <a:ahLst/>
            <a:cxnLst/>
            <a:rect l="l" t="t" r="r" b="b"/>
            <a:pathLst>
              <a:path w="1587500">
                <a:moveTo>
                  <a:pt x="0" y="0"/>
                </a:moveTo>
                <a:lnTo>
                  <a:pt x="1587499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056379" y="2129789"/>
            <a:ext cx="2186940" cy="2186940"/>
          </a:xfrm>
          <a:custGeom>
            <a:avLst/>
            <a:gdLst/>
            <a:ahLst/>
            <a:cxnLst/>
            <a:rect l="l" t="t" r="r" b="b"/>
            <a:pathLst>
              <a:path w="2186940" h="2186940">
                <a:moveTo>
                  <a:pt x="2186940" y="115570"/>
                </a:moveTo>
                <a:lnTo>
                  <a:pt x="0" y="115570"/>
                </a:lnTo>
                <a:lnTo>
                  <a:pt x="0" y="2186940"/>
                </a:lnTo>
                <a:lnTo>
                  <a:pt x="2186940" y="2186940"/>
                </a:lnTo>
                <a:lnTo>
                  <a:pt x="2186940" y="115570"/>
                </a:lnTo>
                <a:close/>
              </a:path>
              <a:path w="2186940" h="2186940">
                <a:moveTo>
                  <a:pt x="1473199" y="0"/>
                </a:moveTo>
                <a:lnTo>
                  <a:pt x="736599" y="0"/>
                </a:lnTo>
                <a:lnTo>
                  <a:pt x="690880" y="22860"/>
                </a:lnTo>
                <a:lnTo>
                  <a:pt x="668019" y="45720"/>
                </a:lnTo>
                <a:lnTo>
                  <a:pt x="622300" y="69850"/>
                </a:lnTo>
                <a:lnTo>
                  <a:pt x="598169" y="91439"/>
                </a:lnTo>
                <a:lnTo>
                  <a:pt x="598169" y="115570"/>
                </a:lnTo>
                <a:lnTo>
                  <a:pt x="736599" y="115570"/>
                </a:lnTo>
                <a:lnTo>
                  <a:pt x="736599" y="91439"/>
                </a:lnTo>
                <a:lnTo>
                  <a:pt x="759459" y="69850"/>
                </a:lnTo>
                <a:lnTo>
                  <a:pt x="1564640" y="69850"/>
                </a:lnTo>
                <a:lnTo>
                  <a:pt x="1541780" y="45720"/>
                </a:lnTo>
                <a:lnTo>
                  <a:pt x="1518920" y="22860"/>
                </a:lnTo>
                <a:lnTo>
                  <a:pt x="1473199" y="0"/>
                </a:lnTo>
                <a:close/>
              </a:path>
              <a:path w="2186940" h="2186940">
                <a:moveTo>
                  <a:pt x="1588770" y="69850"/>
                </a:moveTo>
                <a:lnTo>
                  <a:pt x="1450340" y="69850"/>
                </a:lnTo>
                <a:lnTo>
                  <a:pt x="1450340" y="91439"/>
                </a:lnTo>
                <a:lnTo>
                  <a:pt x="1473199" y="91439"/>
                </a:lnTo>
                <a:lnTo>
                  <a:pt x="1473199" y="115570"/>
                </a:lnTo>
                <a:lnTo>
                  <a:pt x="1588770" y="115570"/>
                </a:lnTo>
                <a:lnTo>
                  <a:pt x="1588770" y="6985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056379" y="2245360"/>
            <a:ext cx="1588770" cy="0"/>
          </a:xfrm>
          <a:custGeom>
            <a:avLst/>
            <a:gdLst/>
            <a:ahLst/>
            <a:cxnLst/>
            <a:rect l="l" t="t" r="r" b="b"/>
            <a:pathLst>
              <a:path w="1588770">
                <a:moveTo>
                  <a:pt x="0" y="0"/>
                </a:moveTo>
                <a:lnTo>
                  <a:pt x="1588770" y="0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056379" y="2129789"/>
            <a:ext cx="2186940" cy="2186940"/>
          </a:xfrm>
          <a:custGeom>
            <a:avLst/>
            <a:gdLst/>
            <a:ahLst/>
            <a:cxnLst/>
            <a:rect l="l" t="t" r="r" b="b"/>
            <a:pathLst>
              <a:path w="2186940" h="2186940">
                <a:moveTo>
                  <a:pt x="1104899" y="2186940"/>
                </a:moveTo>
                <a:lnTo>
                  <a:pt x="2186940" y="2186940"/>
                </a:lnTo>
                <a:lnTo>
                  <a:pt x="2186940" y="1104900"/>
                </a:lnTo>
                <a:lnTo>
                  <a:pt x="2186940" y="115570"/>
                </a:lnTo>
                <a:lnTo>
                  <a:pt x="1588770" y="115570"/>
                </a:lnTo>
                <a:lnTo>
                  <a:pt x="1588770" y="91439"/>
                </a:lnTo>
                <a:lnTo>
                  <a:pt x="1588770" y="69850"/>
                </a:lnTo>
                <a:lnTo>
                  <a:pt x="1564640" y="69850"/>
                </a:lnTo>
                <a:lnTo>
                  <a:pt x="1541780" y="45720"/>
                </a:lnTo>
                <a:lnTo>
                  <a:pt x="1518920" y="22860"/>
                </a:lnTo>
                <a:lnTo>
                  <a:pt x="1473199" y="0"/>
                </a:lnTo>
                <a:lnTo>
                  <a:pt x="1427480" y="0"/>
                </a:lnTo>
                <a:lnTo>
                  <a:pt x="1357630" y="0"/>
                </a:lnTo>
                <a:lnTo>
                  <a:pt x="1104899" y="0"/>
                </a:lnTo>
                <a:lnTo>
                  <a:pt x="850899" y="0"/>
                </a:lnTo>
                <a:lnTo>
                  <a:pt x="782319" y="0"/>
                </a:lnTo>
                <a:lnTo>
                  <a:pt x="736599" y="0"/>
                </a:lnTo>
                <a:lnTo>
                  <a:pt x="690880" y="22860"/>
                </a:lnTo>
                <a:lnTo>
                  <a:pt x="668019" y="45720"/>
                </a:lnTo>
                <a:lnTo>
                  <a:pt x="622300" y="69850"/>
                </a:lnTo>
                <a:lnTo>
                  <a:pt x="598169" y="91439"/>
                </a:lnTo>
                <a:lnTo>
                  <a:pt x="598169" y="115570"/>
                </a:lnTo>
                <a:lnTo>
                  <a:pt x="0" y="115570"/>
                </a:lnTo>
                <a:lnTo>
                  <a:pt x="0" y="1104900"/>
                </a:lnTo>
                <a:lnTo>
                  <a:pt x="0" y="2186940"/>
                </a:lnTo>
                <a:lnTo>
                  <a:pt x="1104899" y="218694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792979" y="2199639"/>
            <a:ext cx="736600" cy="45720"/>
          </a:xfrm>
          <a:custGeom>
            <a:avLst/>
            <a:gdLst/>
            <a:ahLst/>
            <a:cxnLst/>
            <a:rect l="l" t="t" r="r" b="b"/>
            <a:pathLst>
              <a:path w="736600" h="45719">
                <a:moveTo>
                  <a:pt x="736600" y="45720"/>
                </a:moveTo>
                <a:lnTo>
                  <a:pt x="736600" y="21589"/>
                </a:lnTo>
                <a:lnTo>
                  <a:pt x="713740" y="21589"/>
                </a:lnTo>
                <a:lnTo>
                  <a:pt x="713740" y="0"/>
                </a:lnTo>
                <a:lnTo>
                  <a:pt x="690880" y="0"/>
                </a:lnTo>
                <a:lnTo>
                  <a:pt x="666750" y="0"/>
                </a:lnTo>
                <a:lnTo>
                  <a:pt x="621030" y="0"/>
                </a:lnTo>
                <a:lnTo>
                  <a:pt x="22860" y="0"/>
                </a:lnTo>
                <a:lnTo>
                  <a:pt x="0" y="21589"/>
                </a:lnTo>
                <a:lnTo>
                  <a:pt x="0" y="45720"/>
                </a:lnTo>
                <a:lnTo>
                  <a:pt x="736600" y="457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056379" y="2245360"/>
            <a:ext cx="1588770" cy="0"/>
          </a:xfrm>
          <a:custGeom>
            <a:avLst/>
            <a:gdLst/>
            <a:ahLst/>
            <a:cxnLst/>
            <a:rect l="l" t="t" r="r" b="b"/>
            <a:pathLst>
              <a:path w="1588770">
                <a:moveTo>
                  <a:pt x="1473199" y="0"/>
                </a:moveTo>
                <a:lnTo>
                  <a:pt x="1588770" y="0"/>
                </a:lnTo>
                <a:lnTo>
                  <a:pt x="0" y="0"/>
                </a:lnTo>
              </a:path>
            </a:pathLst>
          </a:custGeom>
          <a:ln w="228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581400" y="1600200"/>
            <a:ext cx="5715000" cy="838200"/>
          </a:xfrm>
          <a:custGeom>
            <a:avLst/>
            <a:gdLst/>
            <a:ahLst/>
            <a:cxnLst/>
            <a:rect l="l" t="t" r="r" b="b"/>
            <a:pathLst>
              <a:path w="5715000" h="838200">
                <a:moveTo>
                  <a:pt x="0" y="0"/>
                </a:moveTo>
                <a:lnTo>
                  <a:pt x="2857500" y="0"/>
                </a:lnTo>
                <a:lnTo>
                  <a:pt x="2857500" y="838200"/>
                </a:lnTo>
                <a:lnTo>
                  <a:pt x="5715000" y="8382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81400" y="1600200"/>
            <a:ext cx="0" cy="157480"/>
          </a:xfrm>
          <a:custGeom>
            <a:avLst/>
            <a:gdLst/>
            <a:ahLst/>
            <a:cxnLst/>
            <a:rect l="l" t="t" r="r" b="b"/>
            <a:pathLst>
              <a:path h="157480">
                <a:moveTo>
                  <a:pt x="0" y="0"/>
                </a:moveTo>
                <a:lnTo>
                  <a:pt x="0" y="15747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543300" y="17526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553200" y="2438400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0"/>
                </a:moveTo>
                <a:lnTo>
                  <a:pt x="0" y="31115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6515100" y="2744470"/>
            <a:ext cx="76200" cy="74930"/>
          </a:xfrm>
          <a:custGeom>
            <a:avLst/>
            <a:gdLst/>
            <a:ahLst/>
            <a:cxnLst/>
            <a:rect l="l" t="t" r="r" b="b"/>
            <a:pathLst>
              <a:path w="76200" h="74930">
                <a:moveTo>
                  <a:pt x="76200" y="0"/>
                </a:moveTo>
                <a:lnTo>
                  <a:pt x="0" y="0"/>
                </a:lnTo>
                <a:lnTo>
                  <a:pt x="38100" y="74929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9296400" y="2438400"/>
            <a:ext cx="0" cy="1757680"/>
          </a:xfrm>
          <a:custGeom>
            <a:avLst/>
            <a:gdLst/>
            <a:ahLst/>
            <a:cxnLst/>
            <a:rect l="l" t="t" r="r" b="b"/>
            <a:pathLst>
              <a:path h="1757679">
                <a:moveTo>
                  <a:pt x="0" y="0"/>
                </a:moveTo>
                <a:lnTo>
                  <a:pt x="0" y="1757680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9258300" y="4191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09801" y="2320290"/>
            <a:ext cx="128841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b="1" spc="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b="1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spc="-1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spc="-5" dirty="0">
                <a:solidFill>
                  <a:srgbClr val="FFFFFF"/>
                </a:solidFill>
                <a:latin typeface="Arial"/>
                <a:cs typeface="Arial"/>
              </a:rPr>
              <a:t>LUS</a:t>
            </a:r>
            <a:r>
              <a:rPr b="1" spc="-5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>
                <a:solidFill>
                  <a:srgbClr val="FFFFFF"/>
                </a:solidFill>
                <a:latin typeface="Arial"/>
                <a:cs typeface="Arial"/>
              </a:rPr>
              <a:t>L  </a:t>
            </a:r>
            <a:r>
              <a:rPr b="1" spc="-5" dirty="0">
                <a:solidFill>
                  <a:srgbClr val="FFFFFF"/>
                </a:solidFill>
                <a:latin typeface="Arial"/>
                <a:cs typeface="Arial"/>
              </a:rPr>
              <a:t>(PIT </a:t>
            </a:r>
            <a:r>
              <a:rPr b="1" spc="-25" dirty="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b="1" spc="-5" dirty="0">
                <a:solidFill>
                  <a:srgbClr val="FFFFFF"/>
                </a:solidFill>
                <a:latin typeface="Arial"/>
                <a:cs typeface="Arial"/>
              </a:rPr>
              <a:t>FISSURE)</a:t>
            </a:r>
            <a:endParaRPr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903969" y="4969509"/>
            <a:ext cx="8813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b="1" spc="-5" dirty="0">
                <a:solidFill>
                  <a:srgbClr val="FFFFFF"/>
                </a:solidFill>
                <a:latin typeface="Arial"/>
                <a:cs typeface="Arial"/>
              </a:rPr>
              <a:t>ROOT  </a:t>
            </a:r>
            <a:r>
              <a:rPr b="1" spc="-1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b="1" spc="-5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spc="-5" dirty="0">
                <a:solidFill>
                  <a:srgbClr val="FFFFFF"/>
                </a:solidFill>
                <a:latin typeface="Arial"/>
                <a:cs typeface="Arial"/>
              </a:rPr>
              <a:t>RIES</a:t>
            </a:r>
            <a:endParaRPr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166871" y="2616200"/>
            <a:ext cx="1736725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b="1" spc="-5" dirty="0">
                <a:solidFill>
                  <a:srgbClr val="FFFFFF"/>
                </a:solidFill>
                <a:latin typeface="Arial"/>
                <a:cs typeface="Arial"/>
              </a:rPr>
              <a:t>SMOOTH  </a:t>
            </a:r>
            <a:r>
              <a:rPr b="1" spc="-15" dirty="0">
                <a:solidFill>
                  <a:srgbClr val="FFFFFF"/>
                </a:solidFill>
                <a:latin typeface="Arial"/>
                <a:cs typeface="Arial"/>
              </a:rPr>
              <a:t>SURFACE  CARIES  </a:t>
            </a:r>
            <a:r>
              <a:rPr b="1" spc="-10" dirty="0">
                <a:solidFill>
                  <a:srgbClr val="FFFFFF"/>
                </a:solidFill>
                <a:latin typeface="Arial"/>
                <a:cs typeface="Arial"/>
              </a:rPr>
              <a:t>(PROXIMAL  </a:t>
            </a:r>
            <a:r>
              <a:rPr b="1" spc="-2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b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b="1" spc="-15" dirty="0">
                <a:solidFill>
                  <a:srgbClr val="FFFFFF"/>
                </a:solidFill>
                <a:latin typeface="Arial"/>
                <a:cs typeface="Arial"/>
              </a:rPr>
              <a:t>CERVICAL  CARIES)</a:t>
            </a:r>
            <a:endParaRPr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045709" y="161925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89">
                <a:moveTo>
                  <a:pt x="0" y="0"/>
                </a:moveTo>
                <a:lnTo>
                  <a:pt x="0" y="237489"/>
                </a:lnTo>
              </a:path>
            </a:pathLst>
          </a:custGeom>
          <a:ln w="88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5008879" y="1851660"/>
            <a:ext cx="74930" cy="74930"/>
          </a:xfrm>
          <a:custGeom>
            <a:avLst/>
            <a:gdLst/>
            <a:ahLst/>
            <a:cxnLst/>
            <a:rect l="l" t="t" r="r" b="b"/>
            <a:pathLst>
              <a:path w="74929" h="74930">
                <a:moveTo>
                  <a:pt x="74930" y="0"/>
                </a:moveTo>
                <a:lnTo>
                  <a:pt x="0" y="0"/>
                </a:lnTo>
                <a:lnTo>
                  <a:pt x="38100" y="74929"/>
                </a:lnTo>
                <a:lnTo>
                  <a:pt x="74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482079" y="3048000"/>
            <a:ext cx="1596390" cy="1595120"/>
          </a:xfrm>
          <a:custGeom>
            <a:avLst/>
            <a:gdLst/>
            <a:ahLst/>
            <a:cxnLst/>
            <a:rect l="l" t="t" r="r" b="b"/>
            <a:pathLst>
              <a:path w="1596390" h="1595120">
                <a:moveTo>
                  <a:pt x="1596390" y="83820"/>
                </a:moveTo>
                <a:lnTo>
                  <a:pt x="0" y="83820"/>
                </a:lnTo>
                <a:lnTo>
                  <a:pt x="0" y="1595120"/>
                </a:lnTo>
                <a:lnTo>
                  <a:pt x="1596390" y="1595120"/>
                </a:lnTo>
                <a:lnTo>
                  <a:pt x="1596390" y="83820"/>
                </a:lnTo>
                <a:close/>
              </a:path>
              <a:path w="1596390" h="1595120">
                <a:moveTo>
                  <a:pt x="1075690" y="0"/>
                </a:moveTo>
                <a:lnTo>
                  <a:pt x="537210" y="0"/>
                </a:lnTo>
                <a:lnTo>
                  <a:pt x="504190" y="16510"/>
                </a:lnTo>
                <a:lnTo>
                  <a:pt x="487680" y="33020"/>
                </a:lnTo>
                <a:lnTo>
                  <a:pt x="453390" y="49529"/>
                </a:lnTo>
                <a:lnTo>
                  <a:pt x="436880" y="67310"/>
                </a:lnTo>
                <a:lnTo>
                  <a:pt x="436880" y="83820"/>
                </a:lnTo>
                <a:lnTo>
                  <a:pt x="537210" y="83820"/>
                </a:lnTo>
                <a:lnTo>
                  <a:pt x="537210" y="67310"/>
                </a:lnTo>
                <a:lnTo>
                  <a:pt x="554990" y="49529"/>
                </a:lnTo>
                <a:lnTo>
                  <a:pt x="1143000" y="49529"/>
                </a:lnTo>
                <a:lnTo>
                  <a:pt x="1125220" y="33020"/>
                </a:lnTo>
                <a:lnTo>
                  <a:pt x="1108710" y="16510"/>
                </a:lnTo>
                <a:lnTo>
                  <a:pt x="1075690" y="0"/>
                </a:lnTo>
                <a:close/>
              </a:path>
              <a:path w="1596390" h="1595120">
                <a:moveTo>
                  <a:pt x="1159510" y="49529"/>
                </a:moveTo>
                <a:lnTo>
                  <a:pt x="1057910" y="49529"/>
                </a:lnTo>
                <a:lnTo>
                  <a:pt x="1057910" y="67310"/>
                </a:lnTo>
                <a:lnTo>
                  <a:pt x="1075690" y="67310"/>
                </a:lnTo>
                <a:lnTo>
                  <a:pt x="1075690" y="83820"/>
                </a:lnTo>
                <a:lnTo>
                  <a:pt x="1159510" y="83820"/>
                </a:lnTo>
                <a:lnTo>
                  <a:pt x="1159510" y="49529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482079" y="3131820"/>
            <a:ext cx="1159510" cy="0"/>
          </a:xfrm>
          <a:custGeom>
            <a:avLst/>
            <a:gdLst/>
            <a:ahLst/>
            <a:cxnLst/>
            <a:rect l="l" t="t" r="r" b="b"/>
            <a:pathLst>
              <a:path w="1159510">
                <a:moveTo>
                  <a:pt x="0" y="0"/>
                </a:moveTo>
                <a:lnTo>
                  <a:pt x="115951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616700" y="3181350"/>
            <a:ext cx="1596390" cy="1596390"/>
          </a:xfrm>
          <a:custGeom>
            <a:avLst/>
            <a:gdLst/>
            <a:ahLst/>
            <a:cxnLst/>
            <a:rect l="l" t="t" r="r" b="b"/>
            <a:pathLst>
              <a:path w="1596390" h="1596389">
                <a:moveTo>
                  <a:pt x="1596390" y="85089"/>
                </a:moveTo>
                <a:lnTo>
                  <a:pt x="0" y="85089"/>
                </a:lnTo>
                <a:lnTo>
                  <a:pt x="0" y="1596389"/>
                </a:lnTo>
                <a:lnTo>
                  <a:pt x="1596390" y="1596389"/>
                </a:lnTo>
                <a:lnTo>
                  <a:pt x="1596390" y="85089"/>
                </a:lnTo>
                <a:close/>
              </a:path>
              <a:path w="1596390" h="1596389">
                <a:moveTo>
                  <a:pt x="1075689" y="0"/>
                </a:moveTo>
                <a:lnTo>
                  <a:pt x="537210" y="0"/>
                </a:lnTo>
                <a:lnTo>
                  <a:pt x="504189" y="17779"/>
                </a:lnTo>
                <a:lnTo>
                  <a:pt x="487679" y="34289"/>
                </a:lnTo>
                <a:lnTo>
                  <a:pt x="453389" y="50800"/>
                </a:lnTo>
                <a:lnTo>
                  <a:pt x="436879" y="67310"/>
                </a:lnTo>
                <a:lnTo>
                  <a:pt x="436879" y="85089"/>
                </a:lnTo>
                <a:lnTo>
                  <a:pt x="537210" y="85089"/>
                </a:lnTo>
                <a:lnTo>
                  <a:pt x="537210" y="67310"/>
                </a:lnTo>
                <a:lnTo>
                  <a:pt x="553720" y="50800"/>
                </a:lnTo>
                <a:lnTo>
                  <a:pt x="1141729" y="50800"/>
                </a:lnTo>
                <a:lnTo>
                  <a:pt x="1108710" y="17779"/>
                </a:lnTo>
                <a:lnTo>
                  <a:pt x="1075689" y="0"/>
                </a:lnTo>
                <a:close/>
              </a:path>
              <a:path w="1596390" h="1596389">
                <a:moveTo>
                  <a:pt x="1159510" y="50800"/>
                </a:moveTo>
                <a:lnTo>
                  <a:pt x="1057910" y="50800"/>
                </a:lnTo>
                <a:lnTo>
                  <a:pt x="1057910" y="67310"/>
                </a:lnTo>
                <a:lnTo>
                  <a:pt x="1075689" y="67310"/>
                </a:lnTo>
                <a:lnTo>
                  <a:pt x="1075689" y="85089"/>
                </a:lnTo>
                <a:lnTo>
                  <a:pt x="1159510" y="85089"/>
                </a:lnTo>
                <a:lnTo>
                  <a:pt x="1159510" y="5080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616700" y="3266440"/>
            <a:ext cx="1159510" cy="0"/>
          </a:xfrm>
          <a:custGeom>
            <a:avLst/>
            <a:gdLst/>
            <a:ahLst/>
            <a:cxnLst/>
            <a:rect l="l" t="t" r="r" b="b"/>
            <a:pathLst>
              <a:path w="1159510">
                <a:moveTo>
                  <a:pt x="0" y="0"/>
                </a:moveTo>
                <a:lnTo>
                  <a:pt x="1159510" y="0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616700" y="3181350"/>
            <a:ext cx="1596390" cy="1596390"/>
          </a:xfrm>
          <a:custGeom>
            <a:avLst/>
            <a:gdLst/>
            <a:ahLst/>
            <a:cxnLst/>
            <a:rect l="l" t="t" r="r" b="b"/>
            <a:pathLst>
              <a:path w="1596390" h="1596389">
                <a:moveTo>
                  <a:pt x="806450" y="1596389"/>
                </a:moveTo>
                <a:lnTo>
                  <a:pt x="1596390" y="1596389"/>
                </a:lnTo>
                <a:lnTo>
                  <a:pt x="1596390" y="806450"/>
                </a:lnTo>
                <a:lnTo>
                  <a:pt x="1596390" y="85089"/>
                </a:lnTo>
                <a:lnTo>
                  <a:pt x="1159510" y="85089"/>
                </a:lnTo>
                <a:lnTo>
                  <a:pt x="1159510" y="67310"/>
                </a:lnTo>
                <a:lnTo>
                  <a:pt x="1159510" y="50800"/>
                </a:lnTo>
                <a:lnTo>
                  <a:pt x="1141729" y="50800"/>
                </a:lnTo>
                <a:lnTo>
                  <a:pt x="1125220" y="34289"/>
                </a:lnTo>
                <a:lnTo>
                  <a:pt x="1108710" y="17779"/>
                </a:lnTo>
                <a:lnTo>
                  <a:pt x="1075689" y="0"/>
                </a:lnTo>
                <a:lnTo>
                  <a:pt x="1041400" y="0"/>
                </a:lnTo>
                <a:lnTo>
                  <a:pt x="990600" y="0"/>
                </a:lnTo>
                <a:lnTo>
                  <a:pt x="806450" y="0"/>
                </a:lnTo>
                <a:lnTo>
                  <a:pt x="621029" y="0"/>
                </a:lnTo>
                <a:lnTo>
                  <a:pt x="571500" y="0"/>
                </a:lnTo>
                <a:lnTo>
                  <a:pt x="537210" y="0"/>
                </a:lnTo>
                <a:lnTo>
                  <a:pt x="504189" y="17779"/>
                </a:lnTo>
                <a:lnTo>
                  <a:pt x="487679" y="34289"/>
                </a:lnTo>
                <a:lnTo>
                  <a:pt x="453389" y="50800"/>
                </a:lnTo>
                <a:lnTo>
                  <a:pt x="436879" y="67310"/>
                </a:lnTo>
                <a:lnTo>
                  <a:pt x="436879" y="85089"/>
                </a:lnTo>
                <a:lnTo>
                  <a:pt x="0" y="85089"/>
                </a:lnTo>
                <a:lnTo>
                  <a:pt x="0" y="806450"/>
                </a:lnTo>
                <a:lnTo>
                  <a:pt x="0" y="1596389"/>
                </a:lnTo>
                <a:lnTo>
                  <a:pt x="806450" y="159638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153909" y="3232150"/>
            <a:ext cx="538480" cy="34290"/>
          </a:xfrm>
          <a:custGeom>
            <a:avLst/>
            <a:gdLst/>
            <a:ahLst/>
            <a:cxnLst/>
            <a:rect l="l" t="t" r="r" b="b"/>
            <a:pathLst>
              <a:path w="538479" h="34289">
                <a:moveTo>
                  <a:pt x="538479" y="34289"/>
                </a:moveTo>
                <a:lnTo>
                  <a:pt x="538479" y="16510"/>
                </a:lnTo>
                <a:lnTo>
                  <a:pt x="520700" y="16510"/>
                </a:lnTo>
                <a:lnTo>
                  <a:pt x="520700" y="0"/>
                </a:lnTo>
                <a:lnTo>
                  <a:pt x="504189" y="0"/>
                </a:lnTo>
                <a:lnTo>
                  <a:pt x="487679" y="0"/>
                </a:lnTo>
                <a:lnTo>
                  <a:pt x="453389" y="0"/>
                </a:lnTo>
                <a:lnTo>
                  <a:pt x="16510" y="0"/>
                </a:lnTo>
                <a:lnTo>
                  <a:pt x="0" y="16510"/>
                </a:lnTo>
                <a:lnTo>
                  <a:pt x="0" y="34289"/>
                </a:lnTo>
                <a:lnTo>
                  <a:pt x="538479" y="3428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616700" y="3266440"/>
            <a:ext cx="1159510" cy="0"/>
          </a:xfrm>
          <a:custGeom>
            <a:avLst/>
            <a:gdLst/>
            <a:ahLst/>
            <a:cxnLst/>
            <a:rect l="l" t="t" r="r" b="b"/>
            <a:pathLst>
              <a:path w="1159510">
                <a:moveTo>
                  <a:pt x="1075689" y="0"/>
                </a:moveTo>
                <a:lnTo>
                  <a:pt x="1159510" y="0"/>
                </a:lnTo>
                <a:lnTo>
                  <a:pt x="0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790690" y="3321050"/>
            <a:ext cx="98298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b="1" spc="-15" dirty="0">
                <a:solidFill>
                  <a:srgbClr val="FFFFFF"/>
                </a:solidFill>
                <a:latin typeface="Arial"/>
                <a:cs typeface="Arial"/>
              </a:rPr>
              <a:t>LINEAR  </a:t>
            </a:r>
            <a:r>
              <a:rPr b="1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b="1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b="1" spc="-5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b="1" dirty="0">
                <a:solidFill>
                  <a:srgbClr val="FFFFFF"/>
                </a:solidFill>
                <a:latin typeface="Arial"/>
                <a:cs typeface="Arial"/>
              </a:rPr>
              <a:t>MEL  </a:t>
            </a:r>
            <a:r>
              <a:rPr b="1" spc="-15" dirty="0">
                <a:solidFill>
                  <a:srgbClr val="FFFFFF"/>
                </a:solidFill>
                <a:latin typeface="Arial"/>
                <a:cs typeface="Arial"/>
              </a:rPr>
              <a:t>CARIES</a:t>
            </a:r>
            <a:endParaRPr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0258" y="280968"/>
            <a:ext cx="7044055" cy="6959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PIT AND FISSURE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CARIES</a:t>
            </a:r>
            <a:endParaRPr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90091" y="1652195"/>
            <a:ext cx="140335" cy="322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950" spc="-570" dirty="0">
                <a:solidFill>
                  <a:srgbClr val="00007C"/>
                </a:solidFill>
                <a:latin typeface="Symbol"/>
                <a:cs typeface="Symbol"/>
              </a:rPr>
              <a:t></a:t>
            </a:r>
            <a:endParaRPr sz="195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00910" y="1641064"/>
            <a:ext cx="706374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PIT AND FISSURE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 of the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primary type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develops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occlusal surface of molar and 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premolar,in the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buccal and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lingual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surface of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molar and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palatal surface of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maxillary  incisors.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90090" y="3729990"/>
            <a:ext cx="1485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spc="-615" dirty="0">
                <a:solidFill>
                  <a:srgbClr val="00007C"/>
                </a:solidFill>
                <a:latin typeface="Symbol"/>
                <a:cs typeface="Symbol"/>
              </a:rPr>
              <a:t></a:t>
            </a:r>
            <a:endParaRPr sz="21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32991" y="3704591"/>
            <a:ext cx="785875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Shape, morphological variation and depth of pit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fissures contributes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their high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susceptibility  to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90091" y="5111550"/>
            <a:ext cx="140335" cy="322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950" spc="-570" dirty="0">
                <a:solidFill>
                  <a:srgbClr val="00007C"/>
                </a:solidFill>
                <a:latin typeface="Symbol"/>
                <a:cs typeface="Symbol"/>
              </a:rPr>
              <a:t></a:t>
            </a:r>
            <a:endParaRPr sz="195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32841" y="4958653"/>
            <a:ext cx="765048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Enamel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the extreme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depth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very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thin </a:t>
            </a: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occasionally absent and thus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allows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exposure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dentin.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2658" y="1073130"/>
            <a:ext cx="153035" cy="3562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sz="2150" spc="-620" dirty="0">
                <a:solidFill>
                  <a:srgbClr val="00007C"/>
                </a:solidFill>
                <a:latin typeface="Symbol"/>
                <a:cs typeface="Symbol"/>
              </a:rPr>
              <a:t></a:t>
            </a:r>
            <a:endParaRPr sz="2150" dirty="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7102" y="1816847"/>
            <a:ext cx="1485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spc="-615" dirty="0">
                <a:solidFill>
                  <a:srgbClr val="00007C"/>
                </a:solidFill>
                <a:latin typeface="Symbol"/>
                <a:cs typeface="Symbol"/>
              </a:rPr>
              <a:t></a:t>
            </a:r>
            <a:endParaRPr sz="2100" dirty="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479039" y="1083846"/>
            <a:ext cx="7641590" cy="1333698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marR="1905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Pit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and fissures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affected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by early caries 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may 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appear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brown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or black and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feel slightly soft  and ‘catch’ a fine explorer</a:t>
            </a:r>
            <a:r>
              <a:rPr sz="20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point.</a:t>
            </a:r>
          </a:p>
          <a:p>
            <a:pPr marL="12700" marR="5080" indent="99060">
              <a:lnSpc>
                <a:spcPct val="100000"/>
              </a:lnSpc>
              <a:spcBef>
                <a:spcPts val="690"/>
              </a:spcBef>
            </a:pPr>
            <a:r>
              <a:rPr sz="2000" spc="-5" dirty="0">
                <a:latin typeface="Times New Roman" pitchFamily="18" charset="0"/>
                <a:cs typeface="Times New Roman" pitchFamily="18" charset="0"/>
              </a:rPr>
              <a:t>Entry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site 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appear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much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smaller than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actual 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lesion,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making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clinical diagnosis</a:t>
            </a:r>
            <a:r>
              <a:rPr sz="20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latin typeface="Times New Roman" pitchFamily="18" charset="0"/>
                <a:cs typeface="Times New Roman" pitchFamily="18" charset="0"/>
              </a:rPr>
              <a:t>difficult.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36140" y="3520440"/>
            <a:ext cx="1485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spc="-615" dirty="0">
                <a:solidFill>
                  <a:srgbClr val="00007C"/>
                </a:solidFill>
                <a:latin typeface="Symbol"/>
                <a:cs typeface="Symbol"/>
              </a:rPr>
              <a:t></a:t>
            </a:r>
            <a:endParaRPr sz="21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79040" y="3493771"/>
            <a:ext cx="750125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Carious lesion of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pits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fissures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develop from  attack on their</a:t>
            </a:r>
            <a:r>
              <a:rPr sz="2000" spc="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walls.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36140" y="4977129"/>
            <a:ext cx="14859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100" spc="-615" dirty="0">
                <a:solidFill>
                  <a:srgbClr val="00007C"/>
                </a:solidFill>
                <a:latin typeface="Symbol"/>
                <a:cs typeface="Symbol"/>
              </a:rPr>
              <a:t></a:t>
            </a:r>
            <a:endParaRPr sz="2100">
              <a:solidFill>
                <a:prstClr val="black"/>
              </a:solidFill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79040" y="4950459"/>
            <a:ext cx="7700009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cross section, the gross appearance of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pit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fissure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lesion is </a:t>
            </a:r>
            <a:r>
              <a:rPr sz="2000" spc="-5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inverted </a:t>
            </a:r>
            <a:r>
              <a:rPr sz="2000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narrow  entrance and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progressively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wider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area of  involvement closer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DEJ.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1" y="921145"/>
            <a:ext cx="7973059" cy="443711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3481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MORPHOLOGY</a:t>
            </a:r>
            <a:r>
              <a:rPr lang="en-US" sz="28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800" spc="-8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FISSURES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9941" y="1964691"/>
            <a:ext cx="7883525" cy="1795363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355600" marR="285750" indent="-342900">
              <a:lnSpc>
                <a:spcPts val="3450"/>
              </a:lnSpc>
              <a:spcBef>
                <a:spcPts val="540"/>
              </a:spcBef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NANGO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(1960):Based on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alphabetical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description of shape– 4</a:t>
            </a:r>
            <a:r>
              <a:rPr sz="2000" spc="-3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types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marR="695325" indent="-342900">
              <a:lnSpc>
                <a:spcPts val="3450"/>
              </a:lnSpc>
              <a:spcBef>
                <a:spcPts val="810"/>
              </a:spcBef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V&amp;U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type: self cleansing and</a:t>
            </a:r>
            <a:r>
              <a:rPr sz="2000" spc="-9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somewhat 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resistant</a:t>
            </a:r>
          </a:p>
          <a:p>
            <a:pPr marL="355600" marR="5080" indent="-342900">
              <a:lnSpc>
                <a:spcPct val="89900"/>
              </a:lnSpc>
              <a:spcBef>
                <a:spcPts val="745"/>
              </a:spcBef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type: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narrow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slit like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opening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larger  base as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extend towards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DEJ </a:t>
            </a:r>
          </a:p>
          <a:p>
            <a:pPr marL="12700">
              <a:spcBef>
                <a:spcPts val="409"/>
              </a:spcBef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type: also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very susceptible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sz="2000" spc="-4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caries</a:t>
            </a:r>
          </a:p>
        </p:txBody>
      </p:sp>
    </p:spTree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0270" y="645159"/>
            <a:ext cx="5584825" cy="6959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Smooth surface</a:t>
            </a:r>
            <a:r>
              <a:rPr spc="-7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caries</a:t>
            </a:r>
            <a:endParaRPr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42491" y="1728470"/>
            <a:ext cx="7630795" cy="3029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41630">
              <a:spcBef>
                <a:spcPts val="10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3695" algn="l"/>
                <a:tab pos="354330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Less favorable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site for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plaque attachment, usually  attaches on the smooth surface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are near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gingiva or are under </a:t>
            </a:r>
            <a:r>
              <a:rPr sz="2000" spc="-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proximal</a:t>
            </a:r>
            <a:r>
              <a:rPr sz="2000" spc="1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contact..</a:t>
            </a:r>
            <a:endParaRPr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4330" marR="307340" indent="-341630">
              <a:spcBef>
                <a:spcPts val="64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3695" algn="l"/>
                <a:tab pos="354330" algn="l"/>
                <a:tab pos="2685415" algn="l"/>
              </a:tabLst>
            </a:pP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very young patients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gingival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papilla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completely</a:t>
            </a:r>
            <a:r>
              <a:rPr sz="2000" spc="-1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fills	the interproximal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space under a 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proximal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contact and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termed as col.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Also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crevicular spaces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them are less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favorable  habitats for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s.mutans.</a:t>
            </a:r>
          </a:p>
          <a:p>
            <a:pPr marL="354330" marR="619760" indent="-341630">
              <a:spcBef>
                <a:spcPts val="640"/>
              </a:spcBef>
              <a:buClr>
                <a:srgbClr val="00007C"/>
              </a:buClr>
              <a:buSzPct val="75000"/>
              <a:buFont typeface="Symbol"/>
              <a:buChar char=""/>
              <a:tabLst>
                <a:tab pos="353695" algn="l"/>
                <a:tab pos="354330" algn="l"/>
              </a:tabLst>
            </a:pP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Consequently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proximal caries is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less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lightly to 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develop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where this </a:t>
            </a:r>
            <a:r>
              <a:rPr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favorable soft tissue  </a:t>
            </a:r>
            <a:r>
              <a:rPr sz="2000" spc="-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architecture</a:t>
            </a:r>
            <a:r>
              <a:rPr sz="2000" spc="5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spc="-1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exists</a:t>
            </a:r>
            <a:r>
              <a:rPr sz="2600" spc="-1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endParaRPr sz="26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1629</Words>
  <Application>Microsoft Office PowerPoint</Application>
  <PresentationFormat>Custom</PresentationFormat>
  <Paragraphs>181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1_Office Theme</vt:lpstr>
      <vt:lpstr>Slide 1</vt:lpstr>
      <vt:lpstr>Specific learning Objectives </vt:lpstr>
      <vt:lpstr>CONTENT </vt:lpstr>
      <vt:lpstr>CLASSIFICATION  OF</vt:lpstr>
      <vt:lpstr>1.BASED ON ANATOMICAL SITE</vt:lpstr>
      <vt:lpstr>PIT AND FISSURE CARIES</vt:lpstr>
      <vt:lpstr>Pit and fissures affected by early caries may  appear brown or black and will feel slightly soft  and ‘catch’ a fine explorer point. Entry site may appear much smaller than actual  lesion, making clinical diagnosis difficult.</vt:lpstr>
      <vt:lpstr>MORPHOLOGY OF FISSURES</vt:lpstr>
      <vt:lpstr>Smooth surface caries</vt:lpstr>
      <vt:lpstr>Slide 10</vt:lpstr>
      <vt:lpstr>Slide 11</vt:lpstr>
      <vt:lpstr>Linear enamel caries</vt:lpstr>
      <vt:lpstr>ROOT SURFACE CARIES</vt:lpstr>
      <vt:lpstr>Slide 14</vt:lpstr>
      <vt:lpstr>Slide 15</vt:lpstr>
      <vt:lpstr>2.BASED ON  PROGRESSION</vt:lpstr>
      <vt:lpstr>ACUTE CARIES</vt:lpstr>
      <vt:lpstr>CHRONIC CARIES</vt:lpstr>
      <vt:lpstr>ARRESTED CARIES</vt:lpstr>
      <vt:lpstr>Slide 20</vt:lpstr>
      <vt:lpstr>3.BASED ON VIRGINITY Of LESION</vt:lpstr>
      <vt:lpstr>PRIMARY CARIES(INITIAL)</vt:lpstr>
      <vt:lpstr>SECONDARY CARIES  (RECURRENT)</vt:lpstr>
      <vt:lpstr>Slide 24</vt:lpstr>
      <vt:lpstr>4. BASED ON EXTENT OF</vt:lpstr>
      <vt:lpstr>INCIPIENT CARIES</vt:lpstr>
      <vt:lpstr>Slide 27</vt:lpstr>
      <vt:lpstr>Slide 28</vt:lpstr>
      <vt:lpstr>Slide 29</vt:lpstr>
      <vt:lpstr>Slide 30</vt:lpstr>
      <vt:lpstr>5.Based on tissue  involvement</vt:lpstr>
      <vt:lpstr>Dental caries can be divided into 4 or 5</vt:lpstr>
      <vt:lpstr>Slide 33</vt:lpstr>
      <vt:lpstr>TAKE HOME MESSAGE</vt:lpstr>
      <vt:lpstr>Questions </vt:lpstr>
      <vt:lpstr>REFRENCES</vt:lpstr>
      <vt:lpstr>Slide 37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Vidhani</dc:creator>
  <cp:lastModifiedBy>test</cp:lastModifiedBy>
  <cp:revision>5</cp:revision>
  <dcterms:created xsi:type="dcterms:W3CDTF">2022-08-07T08:14:48Z</dcterms:created>
  <dcterms:modified xsi:type="dcterms:W3CDTF">2023-04-18T06:26:49Z</dcterms:modified>
</cp:coreProperties>
</file>